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9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FFFF"/>
    <a:srgbClr val="FFCCFF"/>
    <a:srgbClr val="E3C803"/>
    <a:srgbClr val="EDED01"/>
    <a:srgbClr val="00589A"/>
    <a:srgbClr val="1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22A8E-0157-4803-956D-2C9465AFDB0D}" v="3" dt="2023-02-01T06:53:07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2444" y="32"/>
      </p:cViewPr>
      <p:guideLst>
        <p:guide orient="horz" pos="2869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19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02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5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9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66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59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2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9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63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4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9572-55D8-40B2-AF24-D53FBCDA9666}" type="datetimeFigureOut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274E-B727-4FA6-B65E-F057C278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7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18.gif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正方形/長方形 241">
            <a:extLst>
              <a:ext uri="{FF2B5EF4-FFF2-40B4-BE49-F238E27FC236}">
                <a16:creationId xmlns:a16="http://schemas.microsoft.com/office/drawing/2014/main" id="{6A82DE56-3FC6-4B8D-A49C-D725A70AFA64}"/>
              </a:ext>
            </a:extLst>
          </p:cNvPr>
          <p:cNvSpPr/>
          <p:nvPr/>
        </p:nvSpPr>
        <p:spPr>
          <a:xfrm>
            <a:off x="343905" y="5688536"/>
            <a:ext cx="892466" cy="2228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グリーン, 大きい, 水, 座る が含まれている画像&#10;&#10;自動的に生成された説明">
            <a:extLst>
              <a:ext uri="{FF2B5EF4-FFF2-40B4-BE49-F238E27FC236}">
                <a16:creationId xmlns:a16="http://schemas.microsoft.com/office/drawing/2014/main" id="{C50F7E28-6B3D-48EE-AA06-8BDBDDAB5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0" y="7843236"/>
            <a:ext cx="6908555" cy="386465"/>
          </a:xfrm>
          <a:prstGeom prst="rect">
            <a:avLst/>
          </a:prstGeom>
        </p:spPr>
      </p:pic>
      <p:sp>
        <p:nvSpPr>
          <p:cNvPr id="85" name="Rectangle 462">
            <a:extLst>
              <a:ext uri="{FF2B5EF4-FFF2-40B4-BE49-F238E27FC236}">
                <a16:creationId xmlns:a16="http://schemas.microsoft.com/office/drawing/2014/main" id="{E8E499F9-FC6F-4FAD-9D12-A757DFED4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2495"/>
            <a:ext cx="7561263" cy="2168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000"/>
          </a:p>
        </p:txBody>
      </p:sp>
      <p:sp>
        <p:nvSpPr>
          <p:cNvPr id="20" name="Text Box 527">
            <a:extLst>
              <a:ext uri="{FF2B5EF4-FFF2-40B4-BE49-F238E27FC236}">
                <a16:creationId xmlns:a16="http://schemas.microsoft.com/office/drawing/2014/main" id="{321DF7A6-F4BD-49C7-BA27-4D0D1DBB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6" y="216102"/>
            <a:ext cx="3642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 dirty="0">
                <a:solidFill>
                  <a:srgbClr val="0066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こんな課題ありませんか？</a:t>
            </a:r>
            <a:endParaRPr lang="en-US" altLang="ja-JP" sz="2400" b="1" dirty="0">
              <a:solidFill>
                <a:srgbClr val="0066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Rectangle 504">
            <a:extLst>
              <a:ext uri="{FF2B5EF4-FFF2-40B4-BE49-F238E27FC236}">
                <a16:creationId xmlns:a16="http://schemas.microsoft.com/office/drawing/2014/main" id="{49B03773-3394-4436-9C6F-806EB88E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33038"/>
            <a:ext cx="7561263" cy="3603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953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　詳しくは</a:t>
            </a:r>
            <a:r>
              <a:rPr lang="en-US" altLang="ja-JP" sz="1200" b="1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Web</a:t>
            </a:r>
            <a:r>
              <a:rPr lang="ja-JP" altLang="en-US" sz="1200" b="1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で　　</a:t>
            </a:r>
            <a:r>
              <a:rPr lang="en-US" altLang="ja-JP" sz="1200" b="1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https://socialsolution.omron.com/jp/ja/products_service/ups/</a:t>
            </a:r>
            <a:r>
              <a:rPr lang="ja-JP" altLang="en-US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または</a:t>
            </a:r>
          </a:p>
        </p:txBody>
      </p:sp>
      <p:sp>
        <p:nvSpPr>
          <p:cNvPr id="33" name="Rectangle 509">
            <a:extLst>
              <a:ext uri="{FF2B5EF4-FFF2-40B4-BE49-F238E27FC236}">
                <a16:creationId xmlns:a16="http://schemas.microsoft.com/office/drawing/2014/main" id="{2BC7E78A-DE0B-48B2-8A53-2C148C125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10409238"/>
            <a:ext cx="720725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995363" eaLnBrk="1" hangingPunct="1">
              <a:defRPr/>
            </a:pPr>
            <a:r>
              <a:rPr lang="ja-JP" altLang="en-US" sz="800" dirty="0">
                <a:latin typeface="HGP創英角ｺﾞｼｯｸUB" pitchFamily="50" charset="-128"/>
                <a:ea typeface="HGP創英角ｺﾞｼｯｸUB" pitchFamily="50" charset="-128"/>
              </a:rPr>
              <a:t>オムロン　</a:t>
            </a:r>
            <a:r>
              <a:rPr lang="en-US" altLang="ja-JP" sz="800" dirty="0">
                <a:latin typeface="HGP創英角ｺﾞｼｯｸUB" pitchFamily="50" charset="-128"/>
                <a:ea typeface="HGP創英角ｺﾞｼｯｸUB" pitchFamily="50" charset="-128"/>
              </a:rPr>
              <a:t>UPS</a:t>
            </a:r>
          </a:p>
        </p:txBody>
      </p:sp>
      <p:pic>
        <p:nvPicPr>
          <p:cNvPr id="38" name="図 7" descr="ロゴ&#10;&#10;自動的に生成された説明">
            <a:extLst>
              <a:ext uri="{FF2B5EF4-FFF2-40B4-BE49-F238E27FC236}">
                <a16:creationId xmlns:a16="http://schemas.microsoft.com/office/drawing/2014/main" id="{CC81EEFA-F10D-4CF9-9658-39C6BFD4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80963"/>
            <a:ext cx="22050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62">
            <a:extLst>
              <a:ext uri="{FF2B5EF4-FFF2-40B4-BE49-F238E27FC236}">
                <a16:creationId xmlns:a16="http://schemas.microsoft.com/office/drawing/2014/main" id="{C592AA7B-B25B-4E70-BB51-2B7BBDCC1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057"/>
            <a:ext cx="7561263" cy="15947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000"/>
          </a:p>
        </p:txBody>
      </p:sp>
      <p:pic>
        <p:nvPicPr>
          <p:cNvPr id="135" name="Picture 41" descr="C:\Users\901PP8418\Desktop\BV55REM指定角度_キリヌキ.gif">
            <a:extLst>
              <a:ext uri="{FF2B5EF4-FFF2-40B4-BE49-F238E27FC236}">
                <a16:creationId xmlns:a16="http://schemas.microsoft.com/office/drawing/2014/main" id="{A4A0F152-93B7-4CE3-9AF7-333B008A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38" y="3474272"/>
            <a:ext cx="3443854" cy="86452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36" name="Text Box 527">
            <a:extLst>
              <a:ext uri="{FF2B5EF4-FFF2-40B4-BE49-F238E27FC236}">
                <a16:creationId xmlns:a16="http://schemas.microsoft.com/office/drawing/2014/main" id="{147E51F3-0959-4DD1-A55D-84D50739F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86" y="2661347"/>
            <a:ext cx="400890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オムロン ネットワーク用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BV55REM</a:t>
            </a:r>
          </a:p>
        </p:txBody>
      </p:sp>
      <p:sp>
        <p:nvSpPr>
          <p:cNvPr id="145" name="Text Box 527">
            <a:extLst>
              <a:ext uri="{FF2B5EF4-FFF2-40B4-BE49-F238E27FC236}">
                <a16:creationId xmlns:a16="http://schemas.microsoft.com/office/drawing/2014/main" id="{415AEC50-878C-49D2-96DA-FBC0B9BB2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5" y="2371327"/>
            <a:ext cx="283284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そんな課題を解決する･･･</a:t>
            </a:r>
            <a:endParaRPr lang="en-US" altLang="ja-JP" sz="16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 descr="文字と数字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7F358886-03D0-41BC-8B5D-71005130D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62" y="6000206"/>
            <a:ext cx="1179255" cy="1933303"/>
          </a:xfrm>
          <a:prstGeom prst="rect">
            <a:avLst/>
          </a:prstGeom>
        </p:spPr>
      </p:pic>
      <p:pic>
        <p:nvPicPr>
          <p:cNvPr id="24" name="図 23" descr="レンガ造りの建物のcg&#10;&#10;低い精度で自動的に生成された説明">
            <a:extLst>
              <a:ext uri="{FF2B5EF4-FFF2-40B4-BE49-F238E27FC236}">
                <a16:creationId xmlns:a16="http://schemas.microsoft.com/office/drawing/2014/main" id="{CA900F3D-628B-47D7-B602-7D62BC214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9" y="6061166"/>
            <a:ext cx="1702613" cy="1863634"/>
          </a:xfrm>
          <a:prstGeom prst="rect">
            <a:avLst/>
          </a:prstGeom>
        </p:spPr>
      </p:pic>
      <p:pic>
        <p:nvPicPr>
          <p:cNvPr id="29" name="図 28" descr="屋内, 人, 民衆, 建物 が含まれている画像&#10;&#10;自動的に生成された説明">
            <a:extLst>
              <a:ext uri="{FF2B5EF4-FFF2-40B4-BE49-F238E27FC236}">
                <a16:creationId xmlns:a16="http://schemas.microsoft.com/office/drawing/2014/main" id="{07916715-B248-4BBE-B331-75ADF707B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13" y="653143"/>
            <a:ext cx="2870562" cy="3827417"/>
          </a:xfrm>
          <a:prstGeom prst="rect">
            <a:avLst/>
          </a:prstGeom>
        </p:spPr>
      </p:pic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02AD7CB1-EB0B-45FB-B0DA-2E7DDD0A7412}"/>
              </a:ext>
            </a:extLst>
          </p:cNvPr>
          <p:cNvSpPr/>
          <p:nvPr/>
        </p:nvSpPr>
        <p:spPr>
          <a:xfrm>
            <a:off x="179388" y="4676503"/>
            <a:ext cx="7200376" cy="546027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525517-DF06-4660-9ADD-D5AA95C6F529}"/>
              </a:ext>
            </a:extLst>
          </p:cNvPr>
          <p:cNvSpPr/>
          <p:nvPr/>
        </p:nvSpPr>
        <p:spPr>
          <a:xfrm>
            <a:off x="4715691" y="1711234"/>
            <a:ext cx="2194560" cy="418012"/>
          </a:xfrm>
          <a:prstGeom prst="rect">
            <a:avLst/>
          </a:prstGeom>
          <a:solidFill>
            <a:srgbClr val="1F4E7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5144C055-261A-4818-8677-60ABE6E69359}"/>
              </a:ext>
            </a:extLst>
          </p:cNvPr>
          <p:cNvSpPr/>
          <p:nvPr/>
        </p:nvSpPr>
        <p:spPr>
          <a:xfrm>
            <a:off x="4672148" y="1275805"/>
            <a:ext cx="2238103" cy="418012"/>
          </a:xfrm>
          <a:prstGeom prst="rect">
            <a:avLst/>
          </a:prstGeom>
          <a:solidFill>
            <a:srgbClr val="1F4E7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9">
            <a:extLst>
              <a:ext uri="{FF2B5EF4-FFF2-40B4-BE49-F238E27FC236}">
                <a16:creationId xmlns:a16="http://schemas.microsoft.com/office/drawing/2014/main" id="{ECEC1B5E-D482-4CA2-9E69-A7793A1C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1" y="743166"/>
            <a:ext cx="7310843" cy="1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3000" b="1" dirty="0">
                <a:solidFill>
                  <a:srgbClr val="FFC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ネットワーク機器がフリーズ！ </a:t>
            </a:r>
            <a:endParaRPr lang="en-US" altLang="ja-JP" sz="3000" b="1" dirty="0">
              <a:solidFill>
                <a:srgbClr val="FFCC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校舎間のネットワーク通信が止まってしまう･･･</a:t>
            </a: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教室の</a:t>
            </a:r>
            <a:r>
              <a:rPr lang="en-US" altLang="ja-JP" sz="28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Wi-Fi</a:t>
            </a:r>
            <a:r>
              <a:rPr lang="ja-JP" altLang="en-US" sz="28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がつながらず授業ができない･･･</a:t>
            </a:r>
          </a:p>
        </p:txBody>
      </p:sp>
      <p:sp>
        <p:nvSpPr>
          <p:cNvPr id="164" name="テキスト ボックス 64">
            <a:extLst>
              <a:ext uri="{FF2B5EF4-FFF2-40B4-BE49-F238E27FC236}">
                <a16:creationId xmlns:a16="http://schemas.microsoft.com/office/drawing/2014/main" id="{CB554B41-9A7E-452D-BE6D-5903B3C5E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7" y="8446234"/>
            <a:ext cx="1127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困りごと</a:t>
            </a: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E5EBDD1C-A6E7-4CC5-85F5-E6D73964F6AE}"/>
              </a:ext>
            </a:extLst>
          </p:cNvPr>
          <p:cNvSpPr/>
          <p:nvPr/>
        </p:nvSpPr>
        <p:spPr>
          <a:xfrm>
            <a:off x="340494" y="8396108"/>
            <a:ext cx="3277917" cy="1603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66" name="テキスト ボックス 64">
            <a:extLst>
              <a:ext uri="{FF2B5EF4-FFF2-40B4-BE49-F238E27FC236}">
                <a16:creationId xmlns:a16="http://schemas.microsoft.com/office/drawing/2014/main" id="{596B2CD5-4B23-4C56-A14A-104DBB65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361" y="8437368"/>
            <a:ext cx="174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期待できる改善効果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15E2FFF5-C895-447B-B0AC-9C22DC73F0BE}"/>
              </a:ext>
            </a:extLst>
          </p:cNvPr>
          <p:cNvSpPr/>
          <p:nvPr/>
        </p:nvSpPr>
        <p:spPr>
          <a:xfrm>
            <a:off x="3944983" y="8396109"/>
            <a:ext cx="3285852" cy="16107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AAD985A2-0E88-4AFB-940C-CE22CF51EB58}"/>
              </a:ext>
            </a:extLst>
          </p:cNvPr>
          <p:cNvSpPr/>
          <p:nvPr/>
        </p:nvSpPr>
        <p:spPr>
          <a:xfrm rot="16200000" flipV="1">
            <a:off x="3474527" y="9199034"/>
            <a:ext cx="630237" cy="23229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69" name="テキスト ボックス 5">
            <a:extLst>
              <a:ext uri="{FF2B5EF4-FFF2-40B4-BE49-F238E27FC236}">
                <a16:creationId xmlns:a16="http://schemas.microsoft.com/office/drawing/2014/main" id="{E9F8A623-7CDE-416E-88F5-C8BA3F81D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87" y="5132593"/>
            <a:ext cx="602071" cy="2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  <a:endParaRPr lang="ja-JP" altLang="en-US" sz="12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テキスト ボックス 5">
            <a:extLst>
              <a:ext uri="{FF2B5EF4-FFF2-40B4-BE49-F238E27FC236}">
                <a16:creationId xmlns:a16="http://schemas.microsoft.com/office/drawing/2014/main" id="{DC2E915B-DF2C-4916-BECA-D7A4E02C8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1" y="5133217"/>
            <a:ext cx="6377277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中継設備（通信機器）の電源保護及び機器フリーズ時、遠隔リブートによる早期復旧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①中継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内通信機器</a:t>
            </a:r>
          </a:p>
        </p:txBody>
      </p:sp>
      <p:sp>
        <p:nvSpPr>
          <p:cNvPr id="233" name="テキスト ボックス 182">
            <a:extLst>
              <a:ext uri="{FF2B5EF4-FFF2-40B4-BE49-F238E27FC236}">
                <a16:creationId xmlns:a16="http://schemas.microsoft.com/office/drawing/2014/main" id="{E898ECDF-6FAB-4925-AE81-F1BC18B9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66" y="8793652"/>
            <a:ext cx="3304233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・設置場所が屋外、空調無しのため、高温低温による負荷が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大きい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・機器フリーズ時、管理室からは把握できず早期復旧が困難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・無人や高所のため、機器フリーズ時、保守員が復旧のため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駆けつける必要があり、その間通信が停止する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を使いたいが中継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に収容できるサイズのものがない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616F18D2-4B2C-4F82-B687-0FA60682C979}"/>
              </a:ext>
            </a:extLst>
          </p:cNvPr>
          <p:cNvSpPr/>
          <p:nvPr/>
        </p:nvSpPr>
        <p:spPr>
          <a:xfrm>
            <a:off x="179650" y="4672148"/>
            <a:ext cx="7200376" cy="3570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2" name="テキスト ボックス 4">
            <a:extLst>
              <a:ext uri="{FF2B5EF4-FFF2-40B4-BE49-F238E27FC236}">
                <a16:creationId xmlns:a16="http://schemas.microsoft.com/office/drawing/2014/main" id="{EA182C3D-3B55-409F-9F14-5ABEB741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11" y="4665806"/>
            <a:ext cx="674043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事例：校舎間のネットワーク通信が止まってしまう</a:t>
            </a: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6AAAEED6-7FF3-4EE1-ABE0-73DC76AC9A08}"/>
              </a:ext>
            </a:extLst>
          </p:cNvPr>
          <p:cNvSpPr/>
          <p:nvPr/>
        </p:nvSpPr>
        <p:spPr>
          <a:xfrm>
            <a:off x="333173" y="5664925"/>
            <a:ext cx="6902652" cy="257755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A1299735-8124-45FC-9792-4B0429FBFD97}"/>
              </a:ext>
            </a:extLst>
          </p:cNvPr>
          <p:cNvSpPr txBox="1"/>
          <p:nvPr/>
        </p:nvSpPr>
        <p:spPr>
          <a:xfrm>
            <a:off x="382194" y="6033272"/>
            <a:ext cx="91440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（本館）</a:t>
            </a: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AE58A385-CF88-4FA0-9F7C-62CF60ED32F6}"/>
              </a:ext>
            </a:extLst>
          </p:cNvPr>
          <p:cNvSpPr txBox="1"/>
          <p:nvPr/>
        </p:nvSpPr>
        <p:spPr>
          <a:xfrm>
            <a:off x="5806227" y="5846649"/>
            <a:ext cx="91440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（新館）</a:t>
            </a: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BD0D02CA-5551-418F-85C4-8EA53AEA3835}"/>
              </a:ext>
            </a:extLst>
          </p:cNvPr>
          <p:cNvSpPr txBox="1"/>
          <p:nvPr/>
        </p:nvSpPr>
        <p:spPr>
          <a:xfrm>
            <a:off x="409976" y="5657512"/>
            <a:ext cx="91440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大学構内</a:t>
            </a:r>
          </a:p>
        </p:txBody>
      </p:sp>
      <p:cxnSp>
        <p:nvCxnSpPr>
          <p:cNvPr id="243" name="直線矢印コネクタ 242">
            <a:extLst>
              <a:ext uri="{FF2B5EF4-FFF2-40B4-BE49-F238E27FC236}">
                <a16:creationId xmlns:a16="http://schemas.microsoft.com/office/drawing/2014/main" id="{37CEA332-45FF-4DD7-89E7-D6760B2FF601}"/>
              </a:ext>
            </a:extLst>
          </p:cNvPr>
          <p:cNvCxnSpPr>
            <a:cxnSpLocks/>
          </p:cNvCxnSpPr>
          <p:nvPr/>
        </p:nvCxnSpPr>
        <p:spPr>
          <a:xfrm flipH="1">
            <a:off x="1793490" y="6363516"/>
            <a:ext cx="1385139" cy="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" name="Picture 16" descr="WEB">
            <a:extLst>
              <a:ext uri="{FF2B5EF4-FFF2-40B4-BE49-F238E27FC236}">
                <a16:creationId xmlns:a16="http://schemas.microsoft.com/office/drawing/2014/main" id="{C56339A7-4665-4465-9A62-D3B7883D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64" y="6038415"/>
            <a:ext cx="514790" cy="5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5" name="直線矢印コネクタ 244">
            <a:extLst>
              <a:ext uri="{FF2B5EF4-FFF2-40B4-BE49-F238E27FC236}">
                <a16:creationId xmlns:a16="http://schemas.microsoft.com/office/drawing/2014/main" id="{638BD534-A562-4D09-981F-DFB91E69D6F5}"/>
              </a:ext>
            </a:extLst>
          </p:cNvPr>
          <p:cNvCxnSpPr>
            <a:cxnSpLocks/>
          </p:cNvCxnSpPr>
          <p:nvPr/>
        </p:nvCxnSpPr>
        <p:spPr>
          <a:xfrm>
            <a:off x="1803981" y="6241094"/>
            <a:ext cx="1404112" cy="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C4DFB5D-9D39-4213-B68F-AB1C1A8E39DD}"/>
              </a:ext>
            </a:extLst>
          </p:cNvPr>
          <p:cNvCxnSpPr/>
          <p:nvPr/>
        </p:nvCxnSpPr>
        <p:spPr>
          <a:xfrm>
            <a:off x="450761" y="8718999"/>
            <a:ext cx="30522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0CD32A43-85A2-4B55-BD46-58C4E0D7C665}"/>
              </a:ext>
            </a:extLst>
          </p:cNvPr>
          <p:cNvCxnSpPr/>
          <p:nvPr/>
        </p:nvCxnSpPr>
        <p:spPr>
          <a:xfrm>
            <a:off x="4054701" y="8716851"/>
            <a:ext cx="30522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柱 11">
            <a:extLst>
              <a:ext uri="{FF2B5EF4-FFF2-40B4-BE49-F238E27FC236}">
                <a16:creationId xmlns:a16="http://schemas.microsoft.com/office/drawing/2014/main" id="{2A0B8497-5FA5-4B22-9E27-3E16BA5516BE}"/>
              </a:ext>
            </a:extLst>
          </p:cNvPr>
          <p:cNvSpPr/>
          <p:nvPr/>
        </p:nvSpPr>
        <p:spPr>
          <a:xfrm>
            <a:off x="3505201" y="5947954"/>
            <a:ext cx="82730" cy="2000659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8" name="図 247" descr="モニター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5A99FF70-8C26-4898-B165-123DBDEE0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72" y="6101307"/>
            <a:ext cx="383054" cy="461241"/>
          </a:xfrm>
          <a:prstGeom prst="rect">
            <a:avLst/>
          </a:prstGeom>
        </p:spPr>
      </p:pic>
      <p:cxnSp>
        <p:nvCxnSpPr>
          <p:cNvPr id="249" name="直線矢印コネクタ 248">
            <a:extLst>
              <a:ext uri="{FF2B5EF4-FFF2-40B4-BE49-F238E27FC236}">
                <a16:creationId xmlns:a16="http://schemas.microsoft.com/office/drawing/2014/main" id="{43AA31C9-7163-4180-9867-298AF295241A}"/>
              </a:ext>
            </a:extLst>
          </p:cNvPr>
          <p:cNvCxnSpPr>
            <a:cxnSpLocks/>
          </p:cNvCxnSpPr>
          <p:nvPr/>
        </p:nvCxnSpPr>
        <p:spPr>
          <a:xfrm flipH="1">
            <a:off x="3944983" y="6367869"/>
            <a:ext cx="1798334" cy="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0" name="Picture 16" descr="WEB">
            <a:extLst>
              <a:ext uri="{FF2B5EF4-FFF2-40B4-BE49-F238E27FC236}">
                <a16:creationId xmlns:a16="http://schemas.microsoft.com/office/drawing/2014/main" id="{1CC23897-8566-462F-872F-D273A51A5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18" y="6042768"/>
            <a:ext cx="514790" cy="5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1" name="直線矢印コネクタ 250">
            <a:extLst>
              <a:ext uri="{FF2B5EF4-FFF2-40B4-BE49-F238E27FC236}">
                <a16:creationId xmlns:a16="http://schemas.microsoft.com/office/drawing/2014/main" id="{9D90085A-D486-4F06-8523-FCEFBDA9F9DE}"/>
              </a:ext>
            </a:extLst>
          </p:cNvPr>
          <p:cNvCxnSpPr>
            <a:cxnSpLocks/>
          </p:cNvCxnSpPr>
          <p:nvPr/>
        </p:nvCxnSpPr>
        <p:spPr>
          <a:xfrm>
            <a:off x="3927566" y="6245447"/>
            <a:ext cx="1845214" cy="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角丸四角形 3">
            <a:extLst>
              <a:ext uri="{FF2B5EF4-FFF2-40B4-BE49-F238E27FC236}">
                <a16:creationId xmlns:a16="http://schemas.microsoft.com/office/drawing/2014/main" id="{289E2FAE-6135-454A-B7B9-745F8BDF4688}"/>
              </a:ext>
            </a:extLst>
          </p:cNvPr>
          <p:cNvSpPr/>
          <p:nvPr/>
        </p:nvSpPr>
        <p:spPr>
          <a:xfrm>
            <a:off x="3847620" y="6630113"/>
            <a:ext cx="1142392" cy="1477567"/>
          </a:xfrm>
          <a:prstGeom prst="roundRect">
            <a:avLst>
              <a:gd name="adj" fmla="val 5672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3" name="二等辺三角形 252">
            <a:extLst>
              <a:ext uri="{FF2B5EF4-FFF2-40B4-BE49-F238E27FC236}">
                <a16:creationId xmlns:a16="http://schemas.microsoft.com/office/drawing/2014/main" id="{2D19CAD6-6714-4100-96E8-0743467596A0}"/>
              </a:ext>
            </a:extLst>
          </p:cNvPr>
          <p:cNvSpPr/>
          <p:nvPr/>
        </p:nvSpPr>
        <p:spPr>
          <a:xfrm rot="18506922">
            <a:off x="3862940" y="6148215"/>
            <a:ext cx="214577" cy="739454"/>
          </a:xfrm>
          <a:prstGeom prst="triangle">
            <a:avLst>
              <a:gd name="adj" fmla="val 19621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6" name="Picture 4" descr="C:\Users\901PP8418\Desktop\33.録画レコーダ.png">
            <a:extLst>
              <a:ext uri="{FF2B5EF4-FFF2-40B4-BE49-F238E27FC236}">
                <a16:creationId xmlns:a16="http://schemas.microsoft.com/office/drawing/2014/main" id="{CDF574DB-7C5B-48D0-A67B-FC69BC952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5213" flipV="1">
            <a:off x="3782113" y="7214564"/>
            <a:ext cx="859329" cy="2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C:\Users\901PP8418\Desktop\27.PoEスイッチ.png">
            <a:extLst>
              <a:ext uri="{FF2B5EF4-FFF2-40B4-BE49-F238E27FC236}">
                <a16:creationId xmlns:a16="http://schemas.microsoft.com/office/drawing/2014/main" id="{BAAC0CDE-2152-454E-9D7A-F358800B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5996" flipH="1">
            <a:off x="3972952" y="7251347"/>
            <a:ext cx="860058" cy="2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3" descr="C:\Users\901PP8418\Desktop\54.UTM.png">
            <a:extLst>
              <a:ext uri="{FF2B5EF4-FFF2-40B4-BE49-F238E27FC236}">
                <a16:creationId xmlns:a16="http://schemas.microsoft.com/office/drawing/2014/main" id="{A27A126F-D04E-4651-8502-FD821288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5213" flipV="1">
            <a:off x="4198904" y="7220768"/>
            <a:ext cx="866805" cy="28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97CA2BC-697B-4CC1-917D-B58FD4BEFFB1}"/>
              </a:ext>
            </a:extLst>
          </p:cNvPr>
          <p:cNvSpPr txBox="1"/>
          <p:nvPr/>
        </p:nvSpPr>
        <p:spPr>
          <a:xfrm>
            <a:off x="3821958" y="7823055"/>
            <a:ext cx="1081692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PoE)</a:t>
            </a:r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スイッチ</a:t>
            </a:r>
            <a:endParaRPr lang="ja-JP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5" name="乗算記号 254">
            <a:extLst>
              <a:ext uri="{FF2B5EF4-FFF2-40B4-BE49-F238E27FC236}">
                <a16:creationId xmlns:a16="http://schemas.microsoft.com/office/drawing/2014/main" id="{E1695749-4676-4B37-A0A2-6D73C51E4665}"/>
              </a:ext>
            </a:extLst>
          </p:cNvPr>
          <p:cNvSpPr/>
          <p:nvPr/>
        </p:nvSpPr>
        <p:spPr>
          <a:xfrm>
            <a:off x="5106475" y="6064445"/>
            <a:ext cx="526712" cy="484395"/>
          </a:xfrm>
          <a:prstGeom prst="mathMultiply">
            <a:avLst>
              <a:gd name="adj1" fmla="val 16329"/>
            </a:avLst>
          </a:prstGeom>
          <a:solidFill>
            <a:srgbClr val="FF0000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1E1D4D1E-20FD-4425-941F-6FF22B99E716}"/>
              </a:ext>
            </a:extLst>
          </p:cNvPr>
          <p:cNvSpPr txBox="1"/>
          <p:nvPr/>
        </p:nvSpPr>
        <p:spPr>
          <a:xfrm>
            <a:off x="3350522" y="6857004"/>
            <a:ext cx="1029888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電源障害</a:t>
            </a:r>
            <a:endParaRPr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フリーズ</a:t>
            </a: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CF8F6C6E-AE50-415F-8C49-21FB18B98BED}"/>
              </a:ext>
            </a:extLst>
          </p:cNvPr>
          <p:cNvSpPr txBox="1"/>
          <p:nvPr/>
        </p:nvSpPr>
        <p:spPr>
          <a:xfrm>
            <a:off x="3803827" y="6660460"/>
            <a:ext cx="122972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BOX</a:t>
            </a:r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内通信機器</a:t>
            </a: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45592E10-5F96-4F52-BE64-95B6CCC8B5E9}"/>
              </a:ext>
            </a:extLst>
          </p:cNvPr>
          <p:cNvSpPr txBox="1"/>
          <p:nvPr/>
        </p:nvSpPr>
        <p:spPr>
          <a:xfrm>
            <a:off x="2770496" y="6570191"/>
            <a:ext cx="78260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中継</a:t>
            </a:r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BOX</a:t>
            </a:r>
            <a:endParaRPr lang="ja-JP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9" name="乗算記号 258">
            <a:extLst>
              <a:ext uri="{FF2B5EF4-FFF2-40B4-BE49-F238E27FC236}">
                <a16:creationId xmlns:a16="http://schemas.microsoft.com/office/drawing/2014/main" id="{40D01FBC-4494-4EA5-A9C7-DE5B85DB3409}"/>
              </a:ext>
            </a:extLst>
          </p:cNvPr>
          <p:cNvSpPr/>
          <p:nvPr/>
        </p:nvSpPr>
        <p:spPr>
          <a:xfrm>
            <a:off x="4074510" y="6060091"/>
            <a:ext cx="526712" cy="484395"/>
          </a:xfrm>
          <a:prstGeom prst="mathMultiply">
            <a:avLst>
              <a:gd name="adj1" fmla="val 16329"/>
            </a:avLst>
          </a:prstGeom>
          <a:solidFill>
            <a:srgbClr val="FF0000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0" name="乗算記号 259">
            <a:extLst>
              <a:ext uri="{FF2B5EF4-FFF2-40B4-BE49-F238E27FC236}">
                <a16:creationId xmlns:a16="http://schemas.microsoft.com/office/drawing/2014/main" id="{09975370-CBDF-4F30-8609-493D7C889799}"/>
              </a:ext>
            </a:extLst>
          </p:cNvPr>
          <p:cNvSpPr/>
          <p:nvPr/>
        </p:nvSpPr>
        <p:spPr>
          <a:xfrm>
            <a:off x="1836406" y="6060091"/>
            <a:ext cx="526712" cy="484395"/>
          </a:xfrm>
          <a:prstGeom prst="mathMultiply">
            <a:avLst>
              <a:gd name="adj1" fmla="val 16329"/>
            </a:avLst>
          </a:prstGeom>
          <a:solidFill>
            <a:srgbClr val="FF0000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1" name="乗算記号 260">
            <a:extLst>
              <a:ext uri="{FF2B5EF4-FFF2-40B4-BE49-F238E27FC236}">
                <a16:creationId xmlns:a16="http://schemas.microsoft.com/office/drawing/2014/main" id="{87D51C42-3B7C-468D-A7E2-D8204143C13F}"/>
              </a:ext>
            </a:extLst>
          </p:cNvPr>
          <p:cNvSpPr/>
          <p:nvPr/>
        </p:nvSpPr>
        <p:spPr>
          <a:xfrm>
            <a:off x="2659367" y="6064445"/>
            <a:ext cx="526712" cy="484395"/>
          </a:xfrm>
          <a:prstGeom prst="mathMultiply">
            <a:avLst>
              <a:gd name="adj1" fmla="val 16329"/>
            </a:avLst>
          </a:prstGeom>
          <a:solidFill>
            <a:srgbClr val="FF0000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2" name="Picture 8" descr="C:\Users\901PP8418\Desktop\IoTUPS仮.gif">
            <a:extLst>
              <a:ext uri="{FF2B5EF4-FFF2-40B4-BE49-F238E27FC236}">
                <a16:creationId xmlns:a16="http://schemas.microsoft.com/office/drawing/2014/main" id="{AC55D1FD-FEB0-41E0-9018-6A1CDF68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7981" flipV="1">
            <a:off x="4925499" y="7113717"/>
            <a:ext cx="910922" cy="2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AE115B5E-00F9-47D3-9E88-6DCBFFE6A6C3}"/>
              </a:ext>
            </a:extLst>
          </p:cNvPr>
          <p:cNvSpPr/>
          <p:nvPr/>
        </p:nvSpPr>
        <p:spPr>
          <a:xfrm flipH="1">
            <a:off x="4833257" y="7262948"/>
            <a:ext cx="374468" cy="20029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9AB00951-09E8-433D-8536-0D91B94AF035}"/>
              </a:ext>
            </a:extLst>
          </p:cNvPr>
          <p:cNvSpPr txBox="1"/>
          <p:nvPr/>
        </p:nvSpPr>
        <p:spPr>
          <a:xfrm>
            <a:off x="4901111" y="7635820"/>
            <a:ext cx="102507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BV55REM</a:t>
            </a:r>
            <a:endParaRPr lang="ja-JP" altLang="en-US" sz="11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4" name="テキスト ボックス 182">
            <a:extLst>
              <a:ext uri="{FF2B5EF4-FFF2-40B4-BE49-F238E27FC236}">
                <a16:creationId xmlns:a16="http://schemas.microsoft.com/office/drawing/2014/main" id="{61B73DC5-1612-4C0A-BF17-40F1BD0CD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373" y="8789291"/>
            <a:ext cx="3304233" cy="11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・高温低温に耐える仕様で設置環境の負荷を軽減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・ネットワーク経由で遠隔管理ができる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・死活監視・自動リブートで早期復旧し、作業工数を低減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1U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サイズの薄型軽量で設置スペースに困らない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・ラック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天面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床固定など場所に応じて設置形態を選べる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・リチウムバッテリでメンテナンス頻度の低減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66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6CA96EE4-5BAD-4681-8E05-AFC8F2C5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644" y="8637753"/>
            <a:ext cx="3523210" cy="140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000"/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E3A444F6-B337-463B-B16A-702C35EE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935" y="8670782"/>
            <a:ext cx="155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ご用命・お問い合わせは</a:t>
            </a:r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31810F93-0C95-4504-8B2B-430EBC35C7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768" y="10136353"/>
            <a:ext cx="735590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AutoShape 33">
            <a:extLst>
              <a:ext uri="{FF2B5EF4-FFF2-40B4-BE49-F238E27FC236}">
                <a16:creationId xmlns:a16="http://schemas.microsoft.com/office/drawing/2014/main" id="{4CFD2F55-A34E-44D5-8743-899D32BF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32" y="8639341"/>
            <a:ext cx="3676650" cy="1400175"/>
          </a:xfrm>
          <a:prstGeom prst="roundRect">
            <a:avLst>
              <a:gd name="adj" fmla="val 229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000"/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4DC93DA0-38FA-471F-93A6-D69B36F32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71" y="9480076"/>
            <a:ext cx="200854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0120-77- 4717</a:t>
            </a:r>
          </a:p>
        </p:txBody>
      </p:sp>
      <p:sp>
        <p:nvSpPr>
          <p:cNvPr id="25" name="Text Box 99">
            <a:extLst>
              <a:ext uri="{FF2B5EF4-FFF2-40B4-BE49-F238E27FC236}">
                <a16:creationId xmlns:a16="http://schemas.microsoft.com/office/drawing/2014/main" id="{53C09C8F-328F-453C-90E9-90564014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9" y="9446739"/>
            <a:ext cx="5032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500">
                <a:ea typeface="MS UI Gothic" panose="020B0600070205080204" pitchFamily="50" charset="-128"/>
              </a:rPr>
              <a:t>ﾌﾘｰﾀﾞｲﾔﾙ</a:t>
            </a:r>
          </a:p>
        </p:txBody>
      </p:sp>
      <p:pic>
        <p:nvPicPr>
          <p:cNvPr id="26" name="Picture 100" descr="free1">
            <a:extLst>
              <a:ext uri="{FF2B5EF4-FFF2-40B4-BE49-F238E27FC236}">
                <a16:creationId xmlns:a16="http://schemas.microsoft.com/office/drawing/2014/main" id="{521953AC-935E-44D2-8B1E-D0F2D568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4" y="9595964"/>
            <a:ext cx="2508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8">
            <a:extLst>
              <a:ext uri="{FF2B5EF4-FFF2-40B4-BE49-F238E27FC236}">
                <a16:creationId xmlns:a16="http://schemas.microsoft.com/office/drawing/2014/main" id="{8945195A-1D71-43DC-BC8F-C9730DF3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46" y="9761703"/>
            <a:ext cx="32940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　</a:t>
            </a:r>
            <a:r>
              <a:rPr lang="en-US" altLang="ja-JP" sz="1100">
                <a:latin typeface="Meiryo UI" panose="020B0604030504040204" pitchFamily="50" charset="-128"/>
                <a:ea typeface="Meiryo UI" panose="020B0604030504040204" pitchFamily="50" charset="-128"/>
              </a:rPr>
              <a:t>omron_support@omron.com</a:t>
            </a:r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30E21BEA-7A0C-4556-A32E-C10763C6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" y="9163712"/>
            <a:ext cx="366691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オムロン電子機器カスタマサポートセンタ</a:t>
            </a:r>
          </a:p>
        </p:txBody>
      </p:sp>
      <p:sp>
        <p:nvSpPr>
          <p:cNvPr id="29" name="テキスト ボックス 53">
            <a:extLst>
              <a:ext uri="{FF2B5EF4-FFF2-40B4-BE49-F238E27FC236}">
                <a16:creationId xmlns:a16="http://schemas.microsoft.com/office/drawing/2014/main" id="{99BE3B13-0B01-47EB-9D90-EAD50CF9E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3" y="10429875"/>
            <a:ext cx="167180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ソリューション事業本部</a:t>
            </a:r>
          </a:p>
        </p:txBody>
      </p:sp>
      <p:sp>
        <p:nvSpPr>
          <p:cNvPr id="30" name="Text Box 208">
            <a:extLst>
              <a:ext uri="{FF2B5EF4-FFF2-40B4-BE49-F238E27FC236}">
                <a16:creationId xmlns:a16="http://schemas.microsoft.com/office/drawing/2014/main" id="{0721BDC9-949D-45C3-A11D-E92CA9DA0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545" y="10421938"/>
            <a:ext cx="465024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>
            <a:lvl1pPr defTabSz="9128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〒108-0075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東京都港区港南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2-3-13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品川フロントビル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7F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TEL:03-6718-3630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1239EEEC-7711-459E-9ECA-1CC39775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" y="10215563"/>
            <a:ext cx="33321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34">
            <a:extLst>
              <a:ext uri="{FF2B5EF4-FFF2-40B4-BE49-F238E27FC236}">
                <a16:creationId xmlns:a16="http://schemas.microsoft.com/office/drawing/2014/main" id="{30747548-5E13-45A7-9030-7B49BBFB3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7" y="8673792"/>
            <a:ext cx="370385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ご購入前の機種選定についてのご相談から、ご購入後の設置に関するアドバイスやトラブル対応など、さまざまなご相談に無料で対応させていただきます！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A044179B-84AF-4EA3-ACCD-25F3BC3C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655" y="10389074"/>
            <a:ext cx="8874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400"/>
              </a:lnSpc>
              <a:spcBef>
                <a:spcPct val="50000"/>
              </a:spcBef>
              <a:buFontTx/>
              <a:buNone/>
            </a:pP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CC-106</a:t>
            </a:r>
          </a:p>
          <a:p>
            <a:pPr eaLnBrk="1" hangingPunct="1">
              <a:lnSpc>
                <a:spcPts val="400"/>
              </a:lnSpc>
              <a:spcBef>
                <a:spcPct val="50000"/>
              </a:spcBef>
              <a:buFontTx/>
              <a:buNone/>
            </a:pP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月現在</a:t>
            </a:r>
          </a:p>
        </p:txBody>
      </p:sp>
      <p:sp>
        <p:nvSpPr>
          <p:cNvPr id="58" name="角丸四角形 64">
            <a:extLst>
              <a:ext uri="{FF2B5EF4-FFF2-40B4-BE49-F238E27FC236}">
                <a16:creationId xmlns:a16="http://schemas.microsoft.com/office/drawing/2014/main" id="{EC1C526B-943C-45C6-841C-D158B3352C64}"/>
              </a:ext>
            </a:extLst>
          </p:cNvPr>
          <p:cNvSpPr/>
          <p:nvPr/>
        </p:nvSpPr>
        <p:spPr>
          <a:xfrm>
            <a:off x="201629" y="8177291"/>
            <a:ext cx="7126450" cy="297008"/>
          </a:xfrm>
          <a:prstGeom prst="roundRect">
            <a:avLst>
              <a:gd name="adj" fmla="val 9184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テキスト ボックス 64">
            <a:extLst>
              <a:ext uri="{FF2B5EF4-FFF2-40B4-BE49-F238E27FC236}">
                <a16:creationId xmlns:a16="http://schemas.microsoft.com/office/drawing/2014/main" id="{741F0F7B-6BD3-4F4E-BE2D-D62C8433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97" y="8188403"/>
            <a:ext cx="3153509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BV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シリーズ専用ページをホームページに掲載中</a:t>
            </a:r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C60D77EA-1CED-490B-98CC-933905741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492" y="8211907"/>
            <a:ext cx="421275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039813" indent="-40005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600200" indent="-320675" defTabSz="127952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2239963" indent="-319088" defTabSz="1279525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879725" indent="-319088" defTabSz="1279525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3369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7941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42513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708525" indent="-319088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900" dirty="0">
                <a:solidFill>
                  <a:srgbClr val="00589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https://socialsolution.omron.com/jp/ja/products_service/ups/bv-series/</a:t>
            </a:r>
            <a:endParaRPr lang="ja-JP" altLang="en-US" sz="900" dirty="0">
              <a:solidFill>
                <a:srgbClr val="00589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0FBD74A-4886-4FFF-81D0-0EE2219D0286}"/>
              </a:ext>
            </a:extLst>
          </p:cNvPr>
          <p:cNvSpPr/>
          <p:nvPr/>
        </p:nvSpPr>
        <p:spPr>
          <a:xfrm>
            <a:off x="343905" y="1206682"/>
            <a:ext cx="892466" cy="2228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A92AE08-A886-4EBB-AC18-369E7F0D19BE}"/>
              </a:ext>
            </a:extLst>
          </p:cNvPr>
          <p:cNvSpPr/>
          <p:nvPr/>
        </p:nvSpPr>
        <p:spPr>
          <a:xfrm>
            <a:off x="179388" y="194649"/>
            <a:ext cx="7200376" cy="546027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6" name="テキスト ボックス 64">
            <a:extLst>
              <a:ext uri="{FF2B5EF4-FFF2-40B4-BE49-F238E27FC236}">
                <a16:creationId xmlns:a16="http://schemas.microsoft.com/office/drawing/2014/main" id="{39E7C328-E735-4D3B-82CC-E7489B218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7" y="4112430"/>
            <a:ext cx="1127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困りごと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698942F-B830-4D8B-B352-C639B376E830}"/>
              </a:ext>
            </a:extLst>
          </p:cNvPr>
          <p:cNvSpPr/>
          <p:nvPr/>
        </p:nvSpPr>
        <p:spPr>
          <a:xfrm>
            <a:off x="340494" y="4062304"/>
            <a:ext cx="3277917" cy="1435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8" name="テキスト ボックス 64">
            <a:extLst>
              <a:ext uri="{FF2B5EF4-FFF2-40B4-BE49-F238E27FC236}">
                <a16:creationId xmlns:a16="http://schemas.microsoft.com/office/drawing/2014/main" id="{BD6F943A-01A6-4553-9D3C-1D9A346B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361" y="4103564"/>
            <a:ext cx="174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期待できる改善効果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E721F97-21AC-4B4E-A5A9-07DAFC446442}"/>
              </a:ext>
            </a:extLst>
          </p:cNvPr>
          <p:cNvSpPr/>
          <p:nvPr/>
        </p:nvSpPr>
        <p:spPr>
          <a:xfrm>
            <a:off x="3944983" y="4062305"/>
            <a:ext cx="3285852" cy="14415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0" name="二等辺三角形 69">
            <a:extLst>
              <a:ext uri="{FF2B5EF4-FFF2-40B4-BE49-F238E27FC236}">
                <a16:creationId xmlns:a16="http://schemas.microsoft.com/office/drawing/2014/main" id="{71C6A752-A41B-4AC2-AB70-92AB04A3FFB1}"/>
              </a:ext>
            </a:extLst>
          </p:cNvPr>
          <p:cNvSpPr/>
          <p:nvPr/>
        </p:nvSpPr>
        <p:spPr>
          <a:xfrm rot="16200000" flipV="1">
            <a:off x="3474527" y="4865230"/>
            <a:ext cx="630237" cy="23229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" name="テキスト ボックス 5">
            <a:extLst>
              <a:ext uri="{FF2B5EF4-FFF2-40B4-BE49-F238E27FC236}">
                <a16:creationId xmlns:a16="http://schemas.microsoft.com/office/drawing/2014/main" id="{3B7C0DF9-4FC8-4C52-B301-F63402D2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87" y="650739"/>
            <a:ext cx="602071" cy="2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  <a:endParaRPr lang="ja-JP" altLang="en-US" sz="12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5">
            <a:extLst>
              <a:ext uri="{FF2B5EF4-FFF2-40B4-BE49-F238E27FC236}">
                <a16:creationId xmlns:a16="http://schemas.microsoft.com/office/drawing/2014/main" id="{885AA083-D2FF-4470-A9B3-A5FB3AE57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1" y="651363"/>
            <a:ext cx="6377277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フロアごとのネットワーク機器の電源保護及び機器フリーズ時、遠隔リブートによる早期復旧</a:t>
            </a:r>
          </a:p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①各フロア有線スイッチ、②無線アクセスポイント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ACCC58E-8228-469C-9E9E-DD90B63894E9}"/>
              </a:ext>
            </a:extLst>
          </p:cNvPr>
          <p:cNvSpPr/>
          <p:nvPr/>
        </p:nvSpPr>
        <p:spPr>
          <a:xfrm>
            <a:off x="179650" y="190294"/>
            <a:ext cx="7200376" cy="3570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テキスト ボックス 4">
            <a:extLst>
              <a:ext uri="{FF2B5EF4-FFF2-40B4-BE49-F238E27FC236}">
                <a16:creationId xmlns:a16="http://schemas.microsoft.com/office/drawing/2014/main" id="{0D7D2361-FAD5-4520-BB45-7FFFCE2E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11" y="183952"/>
            <a:ext cx="674043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事例：教室の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Wi-Fi</a:t>
            </a: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がつながらず授業ができない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90CE2372-6725-4D82-B988-789130915079}"/>
              </a:ext>
            </a:extLst>
          </p:cNvPr>
          <p:cNvSpPr/>
          <p:nvPr/>
        </p:nvSpPr>
        <p:spPr>
          <a:xfrm>
            <a:off x="333173" y="1183071"/>
            <a:ext cx="6902652" cy="272707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2BB2968-43F8-4094-9D5D-8A32EB1AE759}"/>
              </a:ext>
            </a:extLst>
          </p:cNvPr>
          <p:cNvSpPr txBox="1"/>
          <p:nvPr/>
        </p:nvSpPr>
        <p:spPr>
          <a:xfrm>
            <a:off x="3168928" y="2012972"/>
            <a:ext cx="110697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フロア制御盤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1C34859-F010-4444-AD9C-28C54A70A1B8}"/>
              </a:ext>
            </a:extLst>
          </p:cNvPr>
          <p:cNvSpPr txBox="1"/>
          <p:nvPr/>
        </p:nvSpPr>
        <p:spPr>
          <a:xfrm>
            <a:off x="349013" y="1175658"/>
            <a:ext cx="91440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大学校舎内</a:t>
            </a: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D4794D85-A792-425B-98D9-2A0AC7A44A36}"/>
              </a:ext>
            </a:extLst>
          </p:cNvPr>
          <p:cNvCxnSpPr/>
          <p:nvPr/>
        </p:nvCxnSpPr>
        <p:spPr>
          <a:xfrm>
            <a:off x="450761" y="4385195"/>
            <a:ext cx="30522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7C51D1AE-D345-4383-83FF-CF4170649FB8}"/>
              </a:ext>
            </a:extLst>
          </p:cNvPr>
          <p:cNvCxnSpPr/>
          <p:nvPr/>
        </p:nvCxnSpPr>
        <p:spPr>
          <a:xfrm>
            <a:off x="4054701" y="4383047"/>
            <a:ext cx="30522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2">
            <a:extLst>
              <a:ext uri="{FF2B5EF4-FFF2-40B4-BE49-F238E27FC236}">
                <a16:creationId xmlns:a16="http://schemas.microsoft.com/office/drawing/2014/main" id="{FEC4C536-EAF5-4885-9B53-BFD1CDCF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7697792"/>
            <a:ext cx="3513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遠隔監視用ネットワーク機能なし。</a:t>
            </a:r>
            <a:endParaRPr lang="en-US" altLang="ja-JP" sz="9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その他の仕様は、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BV55REM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と同じです。</a:t>
            </a:r>
          </a:p>
        </p:txBody>
      </p:sp>
      <p:sp>
        <p:nvSpPr>
          <p:cNvPr id="87" name="Text Box 527">
            <a:extLst>
              <a:ext uri="{FF2B5EF4-FFF2-40B4-BE49-F238E27FC236}">
                <a16:creationId xmlns:a16="http://schemas.microsoft.com/office/drawing/2014/main" id="{B7189682-FD31-433C-A216-0A6C837F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7105654"/>
            <a:ext cx="1385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 dirty="0">
                <a:solidFill>
                  <a:srgbClr val="00589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BV55REM</a:t>
            </a:r>
          </a:p>
        </p:txBody>
      </p:sp>
      <p:sp>
        <p:nvSpPr>
          <p:cNvPr id="88" name="テキスト ボックス 5">
            <a:extLst>
              <a:ext uri="{FF2B5EF4-FFF2-40B4-BE49-F238E27FC236}">
                <a16:creationId xmlns:a16="http://schemas.microsoft.com/office/drawing/2014/main" id="{48E0A910-2FF7-461F-B1A7-35B3B804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7383467"/>
            <a:ext cx="1003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オープン価格</a:t>
            </a:r>
          </a:p>
        </p:txBody>
      </p:sp>
      <p:sp>
        <p:nvSpPr>
          <p:cNvPr id="89" name="テキスト ボックス 2">
            <a:extLst>
              <a:ext uri="{FF2B5EF4-FFF2-40B4-BE49-F238E27FC236}">
                <a16:creationId xmlns:a16="http://schemas.microsoft.com/office/drawing/2014/main" id="{07346C7A-F7D2-4E34-BDFF-C924D575D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7180267"/>
            <a:ext cx="6203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●常時商用給電方式　●正弦波出力　●定格入力電圧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AC100V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　●出力容量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550VA/330W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9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●使用環境温度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-10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55℃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　●外形寸法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W400×D230×H43mm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1U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）　●リチウムイオンバッテリ搭載　　　　　　　　●遠隔監視用ネットワーク機能搭載　●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年保証（ご愛用者登録で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年保証）●無償保証期間延長サービスパックあり</a:t>
            </a:r>
          </a:p>
        </p:txBody>
      </p:sp>
      <p:sp>
        <p:nvSpPr>
          <p:cNvPr id="90" name="Text Box 527">
            <a:extLst>
              <a:ext uri="{FF2B5EF4-FFF2-40B4-BE49-F238E27FC236}">
                <a16:creationId xmlns:a16="http://schemas.microsoft.com/office/drawing/2014/main" id="{E398CCAC-BCE1-4278-94C6-7B6FF22D2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7627942"/>
            <a:ext cx="13858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>
                <a:solidFill>
                  <a:srgbClr val="00589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BV55RE</a:t>
            </a:r>
          </a:p>
        </p:txBody>
      </p:sp>
      <p:sp>
        <p:nvSpPr>
          <p:cNvPr id="91" name="テキスト ボックス 5">
            <a:extLst>
              <a:ext uri="{FF2B5EF4-FFF2-40B4-BE49-F238E27FC236}">
                <a16:creationId xmlns:a16="http://schemas.microsoft.com/office/drawing/2014/main" id="{9C8D3E18-FA9B-469A-8889-2FAC5F49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905754"/>
            <a:ext cx="1003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オープン価格</a:t>
            </a:r>
          </a:p>
        </p:txBody>
      </p: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42A35120-7ADC-425B-9F8E-877F61A74E26}"/>
              </a:ext>
            </a:extLst>
          </p:cNvPr>
          <p:cNvCxnSpPr/>
          <p:nvPr/>
        </p:nvCxnSpPr>
        <p:spPr>
          <a:xfrm>
            <a:off x="239713" y="7672392"/>
            <a:ext cx="71072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4DB9EE39-3B48-4B69-8D0A-7D1322A7D0FB}"/>
              </a:ext>
            </a:extLst>
          </p:cNvPr>
          <p:cNvCxnSpPr/>
          <p:nvPr/>
        </p:nvCxnSpPr>
        <p:spPr>
          <a:xfrm>
            <a:off x="228600" y="7143754"/>
            <a:ext cx="711041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64">
            <a:extLst>
              <a:ext uri="{FF2B5EF4-FFF2-40B4-BE49-F238E27FC236}">
                <a16:creationId xmlns:a16="http://schemas.microsoft.com/office/drawing/2014/main" id="{787C6BED-F514-4AB1-9798-9E7A164B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902" y="6265496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PoE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スイッチのポート毎の死活監視および遠隔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OFF/ON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制御</a:t>
            </a:r>
          </a:p>
        </p:txBody>
      </p:sp>
      <p:sp>
        <p:nvSpPr>
          <p:cNvPr id="96" name="テキスト ボックス 4">
            <a:extLst>
              <a:ext uri="{FF2B5EF4-FFF2-40B4-BE49-F238E27FC236}">
                <a16:creationId xmlns:a16="http://schemas.microsoft.com/office/drawing/2014/main" id="{23DFCD5D-FFC0-4F1A-B13E-579C0E251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687026"/>
            <a:ext cx="336793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製品寿命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10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/25℃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7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/35℃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4</a:t>
            </a:r>
            <a:r>
              <a:rPr lang="ja-JP" altLang="en-US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2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/45℃</a:t>
            </a:r>
            <a:endParaRPr lang="en-US" altLang="ja-JP" sz="800" b="1" dirty="0">
              <a:solidFill>
                <a:schemeClr val="accent5">
                  <a:lumMod val="25000"/>
                </a:schemeClr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7" name="テキスト ボックス 70">
            <a:extLst>
              <a:ext uri="{FF2B5EF4-FFF2-40B4-BE49-F238E27FC236}">
                <a16:creationId xmlns:a16="http://schemas.microsoft.com/office/drawing/2014/main" id="{86EF3CB1-A899-4D9D-91C5-1A6DBA0E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794272"/>
            <a:ext cx="1935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使用環境温度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-10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55℃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" name="テキスト ボックス 73">
            <a:extLst>
              <a:ext uri="{FF2B5EF4-FFF2-40B4-BE49-F238E27FC236}">
                <a16:creationId xmlns:a16="http://schemas.microsoft.com/office/drawing/2014/main" id="{9D892F8F-A68E-472E-9F52-AFE4FDB0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44" y="6021744"/>
            <a:ext cx="2586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ファンレス設計／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薄型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1U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設計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9" name="テキスト ボックス 71">
            <a:extLst>
              <a:ext uri="{FF2B5EF4-FFF2-40B4-BE49-F238E27FC236}">
                <a16:creationId xmlns:a16="http://schemas.microsoft.com/office/drawing/2014/main" id="{89E2B5C4-1749-4B49-8A2B-6858F4CD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052" y="5837134"/>
            <a:ext cx="1133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（充電時は </a:t>
            </a:r>
            <a:r>
              <a:rPr lang="en-US" altLang="ja-JP" sz="70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700">
                <a:latin typeface="メイリオ" panose="020B0604030504040204" pitchFamily="50" charset="-128"/>
                <a:ea typeface="メイリオ" panose="020B0604030504040204" pitchFamily="50" charset="-128"/>
              </a:rPr>
              <a:t>55℃</a:t>
            </a: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pic>
        <p:nvPicPr>
          <p:cNvPr id="100" name="Picture 41" descr="C:\Users\901PP8418\Desktop\BV55REM指定角度_キリヌキ.gif">
            <a:extLst>
              <a:ext uri="{FF2B5EF4-FFF2-40B4-BE49-F238E27FC236}">
                <a16:creationId xmlns:a16="http://schemas.microsoft.com/office/drawing/2014/main" id="{426A040E-7F6A-41C4-9F7B-31A15C38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57" y="5985652"/>
            <a:ext cx="3443854" cy="86452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01" name="テキスト ボックス 4">
            <a:extLst>
              <a:ext uri="{FF2B5EF4-FFF2-40B4-BE49-F238E27FC236}">
                <a16:creationId xmlns:a16="http://schemas.microsoft.com/office/drawing/2014/main" id="{16A190C0-3428-48EC-8DB3-FFF1C39D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177" y="6878062"/>
            <a:ext cx="1245069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8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（</a:t>
            </a:r>
            <a:r>
              <a:rPr lang="en-US" altLang="ja-JP" sz="8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UPS</a:t>
            </a:r>
            <a:r>
              <a:rPr lang="ja-JP" altLang="en-US" sz="800" b="1" dirty="0">
                <a:solidFill>
                  <a:schemeClr val="accent5">
                    <a:lumMod val="25000"/>
                  </a:schemeClr>
                </a:solidFill>
                <a:latin typeface="Meiryo UI" pitchFamily="50" charset="-128"/>
                <a:ea typeface="Meiryo UI" pitchFamily="50" charset="-128"/>
              </a:rPr>
              <a:t>本体、バッテリ）　</a:t>
            </a:r>
            <a:endParaRPr lang="en-US" altLang="ja-JP" sz="800" b="1" dirty="0">
              <a:solidFill>
                <a:schemeClr val="accent5">
                  <a:lumMod val="25000"/>
                </a:schemeClr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2" name="テキスト ボックス 182">
            <a:extLst>
              <a:ext uri="{FF2B5EF4-FFF2-40B4-BE49-F238E27FC236}">
                <a16:creationId xmlns:a16="http://schemas.microsoft.com/office/drawing/2014/main" id="{7403B64F-36B1-45A3-A5D5-47AD14DA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6" y="4448061"/>
            <a:ext cx="3442688" cy="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・無線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AP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は天井に設置されているので、リブートができない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・機器フリーズ時、管理室からは把握できず早期復旧が困難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・制御盤は高所や狭所のため、機器フリーズ時、保守員が復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旧のため駆けつける必要があり、その間通信が停止する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UPS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を使いたいがフロア制御盤に収容できるサイズのものがない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テキスト ボックス 182">
            <a:extLst>
              <a:ext uri="{FF2B5EF4-FFF2-40B4-BE49-F238E27FC236}">
                <a16:creationId xmlns:a16="http://schemas.microsoft.com/office/drawing/2014/main" id="{519C5C60-AA13-4F7B-BD06-0BF8DB12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373" y="4443700"/>
            <a:ext cx="3304233" cy="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・ネットワーク経由で遠隔管理ができる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・死活監視・自動リブートで早期復旧し、作業工数を低減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1U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サイズの薄型軽量で設置スペースに困らない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・ラック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天面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床固定など場所に応じて設置形態を選べる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・リチウムバッテリでメンテナンス頻度の低減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角丸四角形 3">
            <a:extLst>
              <a:ext uri="{FF2B5EF4-FFF2-40B4-BE49-F238E27FC236}">
                <a16:creationId xmlns:a16="http://schemas.microsoft.com/office/drawing/2014/main" id="{BF778FE4-45A2-4F9F-858B-537103356FAE}"/>
              </a:ext>
            </a:extLst>
          </p:cNvPr>
          <p:cNvSpPr/>
          <p:nvPr/>
        </p:nvSpPr>
        <p:spPr>
          <a:xfrm>
            <a:off x="4196251" y="2161504"/>
            <a:ext cx="1219495" cy="1208714"/>
          </a:xfrm>
          <a:prstGeom prst="roundRect">
            <a:avLst>
              <a:gd name="adj" fmla="val 5672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5" name="Rectangle 183">
            <a:extLst>
              <a:ext uri="{FF2B5EF4-FFF2-40B4-BE49-F238E27FC236}">
                <a16:creationId xmlns:a16="http://schemas.microsoft.com/office/drawing/2014/main" id="{1D78D567-8E28-475A-B82A-652AC356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123" y="2394856"/>
            <a:ext cx="618627" cy="79899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762000" prstMaterial="legacyMatte">
            <a:bevelT w="13500" h="13500" prst="angle"/>
            <a:bevelB w="13500" h="13500" prst="angle"/>
            <a:extrusionClr>
              <a:schemeClr val="bg2">
                <a:lumMod val="75000"/>
              </a:schemeClr>
            </a:extrusionClr>
          </a:sp3d>
        </p:spPr>
        <p:txBody>
          <a:bodyPr wrap="none" lIns="74505" tIns="37253" rIns="74505" bIns="37253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6" name="二等辺三角形 105">
            <a:extLst>
              <a:ext uri="{FF2B5EF4-FFF2-40B4-BE49-F238E27FC236}">
                <a16:creationId xmlns:a16="http://schemas.microsoft.com/office/drawing/2014/main" id="{B7208AED-6F69-4911-8972-82DF4D2234F1}"/>
              </a:ext>
            </a:extLst>
          </p:cNvPr>
          <p:cNvSpPr/>
          <p:nvPr/>
        </p:nvSpPr>
        <p:spPr>
          <a:xfrm rot="16200000">
            <a:off x="3991384" y="2449728"/>
            <a:ext cx="494646" cy="62372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3" name="Picture 2" descr="C:\Users\901PP8418\Desktop\27.PoEスイッチ.png">
            <a:extLst>
              <a:ext uri="{FF2B5EF4-FFF2-40B4-BE49-F238E27FC236}">
                <a16:creationId xmlns:a16="http://schemas.microsoft.com/office/drawing/2014/main" id="{C1B34804-EA31-4766-B68A-552B2767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98" y="2838028"/>
            <a:ext cx="992253" cy="2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6F204CC2-FE4C-4FB2-B3A3-27E17A89CF53}"/>
              </a:ext>
            </a:extLst>
          </p:cNvPr>
          <p:cNvSpPr txBox="1"/>
          <p:nvPr/>
        </p:nvSpPr>
        <p:spPr>
          <a:xfrm>
            <a:off x="1734409" y="1757785"/>
            <a:ext cx="1165541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8F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学食</a:t>
            </a:r>
          </a:p>
        </p:txBody>
      </p: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A6FE8AA9-ED33-4056-BE4B-D755EA68A1E9}"/>
              </a:ext>
            </a:extLst>
          </p:cNvPr>
          <p:cNvCxnSpPr>
            <a:cxnSpLocks/>
          </p:cNvCxnSpPr>
          <p:nvPr/>
        </p:nvCxnSpPr>
        <p:spPr>
          <a:xfrm>
            <a:off x="5720872" y="1759131"/>
            <a:ext cx="0" cy="130440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AC9A6D80-12DF-4DC3-A8D6-4150C6C4DC73}"/>
              </a:ext>
            </a:extLst>
          </p:cNvPr>
          <p:cNvCxnSpPr>
            <a:cxnSpLocks/>
          </p:cNvCxnSpPr>
          <p:nvPr/>
        </p:nvCxnSpPr>
        <p:spPr>
          <a:xfrm>
            <a:off x="5276730" y="2932377"/>
            <a:ext cx="43609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二等辺三角形 129">
            <a:extLst>
              <a:ext uri="{FF2B5EF4-FFF2-40B4-BE49-F238E27FC236}">
                <a16:creationId xmlns:a16="http://schemas.microsoft.com/office/drawing/2014/main" id="{1A5791B4-7C79-4349-B778-4274010E7FD2}"/>
              </a:ext>
            </a:extLst>
          </p:cNvPr>
          <p:cNvSpPr/>
          <p:nvPr/>
        </p:nvSpPr>
        <p:spPr>
          <a:xfrm rot="16200000">
            <a:off x="2918609" y="1760369"/>
            <a:ext cx="152159" cy="22854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4" name="図 133" descr="文字と数字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6C35B3E3-64EF-452C-B150-F22AB634C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1" y="1638872"/>
            <a:ext cx="1329857" cy="2053564"/>
          </a:xfrm>
          <a:prstGeom prst="rect">
            <a:avLst/>
          </a:prstGeom>
        </p:spPr>
      </p:pic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DBAB444B-5D1A-4481-89A6-AEF23D293F76}"/>
              </a:ext>
            </a:extLst>
          </p:cNvPr>
          <p:cNvSpPr txBox="1"/>
          <p:nvPr/>
        </p:nvSpPr>
        <p:spPr>
          <a:xfrm>
            <a:off x="1738763" y="3347102"/>
            <a:ext cx="1165541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1F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エントランス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E79F1DA5-6707-4937-B42F-34CAD98241B8}"/>
              </a:ext>
            </a:extLst>
          </p:cNvPr>
          <p:cNvSpPr txBox="1"/>
          <p:nvPr/>
        </p:nvSpPr>
        <p:spPr>
          <a:xfrm>
            <a:off x="1738764" y="3016172"/>
            <a:ext cx="1165541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2F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職員室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79E826F5-8D63-430B-BFBC-BC21A760AD89}"/>
              </a:ext>
            </a:extLst>
          </p:cNvPr>
          <p:cNvSpPr txBox="1"/>
          <p:nvPr/>
        </p:nvSpPr>
        <p:spPr>
          <a:xfrm>
            <a:off x="1738763" y="2397868"/>
            <a:ext cx="1165541" cy="246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3-7F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 教室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9C1D656-8E35-44A3-8300-7554B3F1721A}"/>
              </a:ext>
            </a:extLst>
          </p:cNvPr>
          <p:cNvCxnSpPr/>
          <p:nvPr/>
        </p:nvCxnSpPr>
        <p:spPr>
          <a:xfrm>
            <a:off x="2272933" y="2072639"/>
            <a:ext cx="0" cy="269966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52EAF515-4695-4D43-8256-0676E687B4CE}"/>
              </a:ext>
            </a:extLst>
          </p:cNvPr>
          <p:cNvCxnSpPr/>
          <p:nvPr/>
        </p:nvCxnSpPr>
        <p:spPr>
          <a:xfrm>
            <a:off x="2277283" y="2686595"/>
            <a:ext cx="0" cy="269966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二等辺三角形 138">
            <a:extLst>
              <a:ext uri="{FF2B5EF4-FFF2-40B4-BE49-F238E27FC236}">
                <a16:creationId xmlns:a16="http://schemas.microsoft.com/office/drawing/2014/main" id="{8377C884-5CA2-4C1B-AEDE-3FB486524FCB}"/>
              </a:ext>
            </a:extLst>
          </p:cNvPr>
          <p:cNvSpPr/>
          <p:nvPr/>
        </p:nvSpPr>
        <p:spPr>
          <a:xfrm rot="16200000">
            <a:off x="2940381" y="2409157"/>
            <a:ext cx="152159" cy="22854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0" name="二等辺三角形 139">
            <a:extLst>
              <a:ext uri="{FF2B5EF4-FFF2-40B4-BE49-F238E27FC236}">
                <a16:creationId xmlns:a16="http://schemas.microsoft.com/office/drawing/2014/main" id="{63D3A957-A5B6-47B0-A5F5-D7C24B8627EE}"/>
              </a:ext>
            </a:extLst>
          </p:cNvPr>
          <p:cNvSpPr/>
          <p:nvPr/>
        </p:nvSpPr>
        <p:spPr>
          <a:xfrm rot="16200000">
            <a:off x="2927317" y="3023112"/>
            <a:ext cx="152159" cy="22854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1" name="二等辺三角形 140">
            <a:extLst>
              <a:ext uri="{FF2B5EF4-FFF2-40B4-BE49-F238E27FC236}">
                <a16:creationId xmlns:a16="http://schemas.microsoft.com/office/drawing/2014/main" id="{9060D57F-8D63-4B1D-9189-01FC6DF4F93A}"/>
              </a:ext>
            </a:extLst>
          </p:cNvPr>
          <p:cNvSpPr/>
          <p:nvPr/>
        </p:nvSpPr>
        <p:spPr>
          <a:xfrm rot="16200000">
            <a:off x="2940381" y="3358392"/>
            <a:ext cx="152159" cy="22854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7C47EAD4-3597-4E76-A2CD-0A2558B1ADC2}"/>
              </a:ext>
            </a:extLst>
          </p:cNvPr>
          <p:cNvSpPr txBox="1"/>
          <p:nvPr/>
        </p:nvSpPr>
        <p:spPr>
          <a:xfrm>
            <a:off x="4313275" y="3068175"/>
            <a:ext cx="102507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PoE</a:t>
            </a:r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スイッチ</a:t>
            </a: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967D54AB-6830-4A47-9417-9029AD8AF446}"/>
              </a:ext>
            </a:extLst>
          </p:cNvPr>
          <p:cNvSpPr txBox="1"/>
          <p:nvPr/>
        </p:nvSpPr>
        <p:spPr>
          <a:xfrm>
            <a:off x="4160871" y="2175545"/>
            <a:ext cx="122972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通信機器</a:t>
            </a:r>
          </a:p>
        </p:txBody>
      </p:sp>
      <p:sp>
        <p:nvSpPr>
          <p:cNvPr id="146" name="矢印: 右 145">
            <a:extLst>
              <a:ext uri="{FF2B5EF4-FFF2-40B4-BE49-F238E27FC236}">
                <a16:creationId xmlns:a16="http://schemas.microsoft.com/office/drawing/2014/main" id="{D12E1CF1-62ED-4DBC-B84D-59D0BBEAB10B}"/>
              </a:ext>
            </a:extLst>
          </p:cNvPr>
          <p:cNvSpPr/>
          <p:nvPr/>
        </p:nvSpPr>
        <p:spPr>
          <a:xfrm rot="5400000" flipH="1">
            <a:off x="4672139" y="3322320"/>
            <a:ext cx="226424" cy="200296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049BFB2B-9D20-4283-B9F7-7C552CA578EC}"/>
              </a:ext>
            </a:extLst>
          </p:cNvPr>
          <p:cNvSpPr txBox="1"/>
          <p:nvPr/>
        </p:nvSpPr>
        <p:spPr>
          <a:xfrm>
            <a:off x="5179778" y="3560208"/>
            <a:ext cx="102507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BV55REM</a:t>
            </a:r>
            <a:endParaRPr lang="ja-JP" altLang="en-US" sz="11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7" name="Picture 4" descr="C:\Users\901PP8418\Desktop\33.録画レコーダ.png">
            <a:extLst>
              <a:ext uri="{FF2B5EF4-FFF2-40B4-BE49-F238E27FC236}">
                <a16:creationId xmlns:a16="http://schemas.microsoft.com/office/drawing/2014/main" id="{F8E75971-74EA-4F56-8C74-2265BF89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52" y="2605616"/>
            <a:ext cx="1013646" cy="3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 descr="C:\Users\901PP8418\Desktop\54.UTM.png">
            <a:extLst>
              <a:ext uri="{FF2B5EF4-FFF2-40B4-BE49-F238E27FC236}">
                <a16:creationId xmlns:a16="http://schemas.microsoft.com/office/drawing/2014/main" id="{4741862F-21E9-40E6-85AE-4AB0C0CB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82" y="2396999"/>
            <a:ext cx="1022465" cy="34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44C3FF25-915D-41F7-89F2-D774EBE242FF}"/>
              </a:ext>
            </a:extLst>
          </p:cNvPr>
          <p:cNvCxnSpPr>
            <a:cxnSpLocks/>
          </p:cNvCxnSpPr>
          <p:nvPr/>
        </p:nvCxnSpPr>
        <p:spPr>
          <a:xfrm>
            <a:off x="5716517" y="1778491"/>
            <a:ext cx="3489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D3DC65FB-1251-48A3-B8BD-EAEA8774E1F4}"/>
              </a:ext>
            </a:extLst>
          </p:cNvPr>
          <p:cNvCxnSpPr>
            <a:cxnSpLocks/>
          </p:cNvCxnSpPr>
          <p:nvPr/>
        </p:nvCxnSpPr>
        <p:spPr>
          <a:xfrm>
            <a:off x="5738288" y="2401154"/>
            <a:ext cx="3489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CAF3920B-F7BC-4165-810F-2217D90A7ED1}"/>
              </a:ext>
            </a:extLst>
          </p:cNvPr>
          <p:cNvCxnSpPr>
            <a:cxnSpLocks/>
          </p:cNvCxnSpPr>
          <p:nvPr/>
        </p:nvCxnSpPr>
        <p:spPr>
          <a:xfrm>
            <a:off x="5716517" y="3049942"/>
            <a:ext cx="3489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06" descr="\\nassvr1\電子\営業\企画販促\宣伝\提案書用ＧＩＦデータ\MW54A.gif">
            <a:extLst>
              <a:ext uri="{FF2B5EF4-FFF2-40B4-BE49-F238E27FC236}">
                <a16:creationId xmlns:a16="http://schemas.microsoft.com/office/drawing/2014/main" id="{CDBA37DB-B906-4C91-9E8E-787CBE59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02" y="2686461"/>
            <a:ext cx="568663" cy="57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785CB065-AB20-4441-A282-9132770C2689}"/>
              </a:ext>
            </a:extLst>
          </p:cNvPr>
          <p:cNvSpPr txBox="1"/>
          <p:nvPr/>
        </p:nvSpPr>
        <p:spPr>
          <a:xfrm>
            <a:off x="6349715" y="2912591"/>
            <a:ext cx="78260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無線</a:t>
            </a:r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lang="ja-JP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1" name="Picture 106" descr="\\nassvr1\電子\営業\企画販促\宣伝\提案書用ＧＩＦデータ\MW54A.gif">
            <a:extLst>
              <a:ext uri="{FF2B5EF4-FFF2-40B4-BE49-F238E27FC236}">
                <a16:creationId xmlns:a16="http://schemas.microsoft.com/office/drawing/2014/main" id="{5CEFEFD1-7219-47B9-B907-2C5DCD0D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48" y="2028964"/>
            <a:ext cx="568663" cy="57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03FA84A5-CE05-4775-961A-B62095ED3187}"/>
              </a:ext>
            </a:extLst>
          </p:cNvPr>
          <p:cNvSpPr txBox="1"/>
          <p:nvPr/>
        </p:nvSpPr>
        <p:spPr>
          <a:xfrm>
            <a:off x="6345361" y="2255094"/>
            <a:ext cx="78260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無線</a:t>
            </a:r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lang="ja-JP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3" name="Picture 106" descr="\\nassvr1\電子\営業\企画販促\宣伝\提案書用ＧＩＦデータ\MW54A.gif">
            <a:extLst>
              <a:ext uri="{FF2B5EF4-FFF2-40B4-BE49-F238E27FC236}">
                <a16:creationId xmlns:a16="http://schemas.microsoft.com/office/drawing/2014/main" id="{AE15B4F7-3607-4C89-8353-C63F810E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57" y="1393238"/>
            <a:ext cx="568663" cy="57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9059144D-839F-4B56-BE75-86A3BF425BF9}"/>
              </a:ext>
            </a:extLst>
          </p:cNvPr>
          <p:cNvSpPr txBox="1"/>
          <p:nvPr/>
        </p:nvSpPr>
        <p:spPr>
          <a:xfrm>
            <a:off x="6354070" y="1619368"/>
            <a:ext cx="782600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無線</a:t>
            </a:r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lang="ja-JP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5" name="Picture 2" descr="C:\Users\901PP8418\Desktop\BV\スチール撮影\BV画像完成\BV55REM\BV55REM指定角度_キリヌキ.gif">
            <a:extLst>
              <a:ext uri="{FF2B5EF4-FFF2-40B4-BE49-F238E27FC236}">
                <a16:creationId xmlns:a16="http://schemas.microsoft.com/office/drawing/2014/main" id="{2105FE22-2C9C-475E-B443-76399CC6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11" y="3553097"/>
            <a:ext cx="1057788" cy="2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乗算記号 155">
            <a:extLst>
              <a:ext uri="{FF2B5EF4-FFF2-40B4-BE49-F238E27FC236}">
                <a16:creationId xmlns:a16="http://schemas.microsoft.com/office/drawing/2014/main" id="{CE90075D-1546-4DB7-8789-4BC98840C9B9}"/>
              </a:ext>
            </a:extLst>
          </p:cNvPr>
          <p:cNvSpPr/>
          <p:nvPr/>
        </p:nvSpPr>
        <p:spPr>
          <a:xfrm>
            <a:off x="5241449" y="2689873"/>
            <a:ext cx="526712" cy="484395"/>
          </a:xfrm>
          <a:prstGeom prst="mathMultiply">
            <a:avLst>
              <a:gd name="adj1" fmla="val 16329"/>
            </a:avLst>
          </a:prstGeom>
          <a:solidFill>
            <a:srgbClr val="FF0000"/>
          </a:soli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97C43B92-D16E-447C-8AE9-606610E35624}"/>
              </a:ext>
            </a:extLst>
          </p:cNvPr>
          <p:cNvSpPr txBox="1"/>
          <p:nvPr/>
        </p:nvSpPr>
        <p:spPr>
          <a:xfrm>
            <a:off x="4273631" y="1823450"/>
            <a:ext cx="1029888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電源障害</a:t>
            </a:r>
            <a:endParaRPr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フリーズ</a:t>
            </a:r>
          </a:p>
        </p:txBody>
      </p:sp>
    </p:spTree>
    <p:extLst>
      <p:ext uri="{BB962C8B-B14F-4D97-AF65-F5344CB8AC3E}">
        <p14:creationId xmlns:p14="http://schemas.microsoft.com/office/powerpoint/2010/main" val="279679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735</Words>
  <Application>Microsoft Office PowerPoint</Application>
  <PresentationFormat>ユーザー設定</PresentationFormat>
  <Paragraphs>99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HGP創英角ｺﾞｼｯｸUB</vt:lpstr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Yukio Kojima / OSS IOTJIKI / PTN</dc:creator>
  <cp:lastModifiedBy>Atsushi Inohara / OSS IOTJITO</cp:lastModifiedBy>
  <cp:revision>58</cp:revision>
  <cp:lastPrinted>2022-09-16T04:04:07Z</cp:lastPrinted>
  <dcterms:created xsi:type="dcterms:W3CDTF">2022-09-16T02:57:27Z</dcterms:created>
  <dcterms:modified xsi:type="dcterms:W3CDTF">2023-02-03T00:02:28Z</dcterms:modified>
</cp:coreProperties>
</file>