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57" r:id="rId3"/>
  </p:sldIdLst>
  <p:sldSz cx="7559675" cy="1069181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53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E3C803"/>
    <a:srgbClr val="EDED01"/>
    <a:srgbClr val="00589A"/>
    <a:srgbClr val="101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71" autoAdjust="0"/>
    <p:restoredTop sz="94660"/>
  </p:normalViewPr>
  <p:slideViewPr>
    <p:cSldViewPr snapToGrid="0" showGuides="1">
      <p:cViewPr varScale="1">
        <p:scale>
          <a:sx n="41" d="100"/>
          <a:sy n="41" d="100"/>
        </p:scale>
        <p:origin x="2444" y="32"/>
      </p:cViewPr>
      <p:guideLst>
        <p:guide orient="horz" pos="3753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9572-55D8-40B2-AF24-D53FBCDA9666}" type="datetimeFigureOut">
              <a:rPr kumimoji="1" lang="ja-JP" altLang="en-US" smtClean="0"/>
              <a:t>2023/2/3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A274E-B727-4FA6-B65E-F057C2788B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7191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9572-55D8-40B2-AF24-D53FBCDA9666}" type="datetimeFigureOut">
              <a:rPr kumimoji="1" lang="ja-JP" altLang="en-US" smtClean="0"/>
              <a:t>2023/2/3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A274E-B727-4FA6-B65E-F057C2788B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2914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9572-55D8-40B2-AF24-D53FBCDA9666}" type="datetimeFigureOut">
              <a:rPr kumimoji="1" lang="ja-JP" altLang="en-US" smtClean="0"/>
              <a:t>2023/2/3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A274E-B727-4FA6-B65E-F057C2788B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3027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9572-55D8-40B2-AF24-D53FBCDA9666}" type="datetimeFigureOut">
              <a:rPr kumimoji="1" lang="ja-JP" altLang="en-US" smtClean="0"/>
              <a:t>2023/2/3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A274E-B727-4FA6-B65E-F057C2788B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9054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9572-55D8-40B2-AF24-D53FBCDA9666}" type="datetimeFigureOut">
              <a:rPr kumimoji="1" lang="ja-JP" altLang="en-US" smtClean="0"/>
              <a:t>2023/2/3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A274E-B727-4FA6-B65E-F057C2788B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0694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9572-55D8-40B2-AF24-D53FBCDA9666}" type="datetimeFigureOut">
              <a:rPr kumimoji="1" lang="ja-JP" altLang="en-US" smtClean="0"/>
              <a:t>2023/2/3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A274E-B727-4FA6-B65E-F057C2788B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6661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9572-55D8-40B2-AF24-D53FBCDA9666}" type="datetimeFigureOut">
              <a:rPr kumimoji="1" lang="ja-JP" altLang="en-US" smtClean="0"/>
              <a:t>2023/2/3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A274E-B727-4FA6-B65E-F057C2788B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3596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9572-55D8-40B2-AF24-D53FBCDA9666}" type="datetimeFigureOut">
              <a:rPr kumimoji="1" lang="ja-JP" altLang="en-US" smtClean="0"/>
              <a:t>2023/2/3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A274E-B727-4FA6-B65E-F057C2788B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3216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9572-55D8-40B2-AF24-D53FBCDA9666}" type="datetimeFigureOut">
              <a:rPr kumimoji="1" lang="ja-JP" altLang="en-US" smtClean="0"/>
              <a:t>2023/2/3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A274E-B727-4FA6-B65E-F057C2788B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092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9572-55D8-40B2-AF24-D53FBCDA9666}" type="datetimeFigureOut">
              <a:rPr kumimoji="1" lang="ja-JP" altLang="en-US" smtClean="0"/>
              <a:t>2023/2/3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A274E-B727-4FA6-B65E-F057C2788B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9637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9572-55D8-40B2-AF24-D53FBCDA9666}" type="datetimeFigureOut">
              <a:rPr kumimoji="1" lang="ja-JP" altLang="en-US" smtClean="0"/>
              <a:t>2023/2/3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A274E-B727-4FA6-B65E-F057C2788B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045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99572-55D8-40B2-AF24-D53FBCDA9666}" type="datetimeFigureOut">
              <a:rPr kumimoji="1" lang="ja-JP" altLang="en-US" smtClean="0"/>
              <a:t>2023/2/3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A274E-B727-4FA6-B65E-F057C2788B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377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jpg"/><Relationship Id="rId2" Type="http://schemas.openxmlformats.org/officeDocument/2006/relationships/image" Target="../media/image1.pn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png"/><Relationship Id="rId3" Type="http://schemas.openxmlformats.org/officeDocument/2006/relationships/image" Target="../media/image19.jpeg"/><Relationship Id="rId7" Type="http://schemas.openxmlformats.org/officeDocument/2006/relationships/image" Target="../media/image18.emf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0" Type="http://schemas.openxmlformats.org/officeDocument/2006/relationships/image" Target="../media/image24.jpeg"/><Relationship Id="rId4" Type="http://schemas.openxmlformats.org/officeDocument/2006/relationships/image" Target="../media/image20.jpeg"/><Relationship Id="rId9" Type="http://schemas.openxmlformats.org/officeDocument/2006/relationships/image" Target="../media/image23.jpeg"/><Relationship Id="rId1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462">
            <a:extLst>
              <a:ext uri="{FF2B5EF4-FFF2-40B4-BE49-F238E27FC236}">
                <a16:creationId xmlns:a16="http://schemas.microsoft.com/office/drawing/2014/main" id="{E8E499F9-FC6F-4FAD-9D12-A757DFED4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99432"/>
            <a:ext cx="7561263" cy="252511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ja-JP" altLang="en-US" sz="1000"/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59A18450-5540-49DC-B450-E1212D4A3DA7}"/>
              </a:ext>
            </a:extLst>
          </p:cNvPr>
          <p:cNvSpPr/>
          <p:nvPr/>
        </p:nvSpPr>
        <p:spPr>
          <a:xfrm>
            <a:off x="200301" y="2623781"/>
            <a:ext cx="4868116" cy="2105526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ja-JP" sz="14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lang="en-US" altLang="ja-JP" sz="14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lang="en-US" altLang="ja-JP" sz="14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0" name="Text Box 527">
            <a:extLst>
              <a:ext uri="{FF2B5EF4-FFF2-40B4-BE49-F238E27FC236}">
                <a16:creationId xmlns:a16="http://schemas.microsoft.com/office/drawing/2014/main" id="{321DF7A6-F4BD-49C7-BA27-4D0D1DBBE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36" y="216102"/>
            <a:ext cx="36426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279525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2400" b="1" dirty="0">
                <a:solidFill>
                  <a:srgbClr val="0066C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こんな課題ありませんか？</a:t>
            </a:r>
            <a:endParaRPr lang="en-US" altLang="ja-JP" sz="2400" b="1" dirty="0">
              <a:solidFill>
                <a:srgbClr val="0066CC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Rectangle 504">
            <a:extLst>
              <a:ext uri="{FF2B5EF4-FFF2-40B4-BE49-F238E27FC236}">
                <a16:creationId xmlns:a16="http://schemas.microsoft.com/office/drawing/2014/main" id="{49B03773-3394-4436-9C6F-806EB88E0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333038"/>
            <a:ext cx="7561263" cy="360362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995363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95363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95363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95363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95363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>
                <a:solidFill>
                  <a:schemeClr val="bg1"/>
                </a:solidFill>
                <a:ea typeface="HGP創英角ｺﾞｼｯｸUB" panose="020B0900000000000000" pitchFamily="50" charset="-128"/>
              </a:rPr>
              <a:t>　詳しくは</a:t>
            </a:r>
            <a:r>
              <a:rPr lang="en-US" altLang="ja-JP" sz="1200" b="1" dirty="0">
                <a:solidFill>
                  <a:schemeClr val="bg1"/>
                </a:solidFill>
                <a:ea typeface="HGP創英角ｺﾞｼｯｸUB" panose="020B0900000000000000" pitchFamily="50" charset="-128"/>
              </a:rPr>
              <a:t>Web</a:t>
            </a:r>
            <a:r>
              <a:rPr lang="ja-JP" altLang="en-US" sz="1200" b="1" dirty="0">
                <a:solidFill>
                  <a:schemeClr val="bg1"/>
                </a:solidFill>
                <a:ea typeface="HGP創英角ｺﾞｼｯｸUB" panose="020B0900000000000000" pitchFamily="50" charset="-128"/>
              </a:rPr>
              <a:t>で　　</a:t>
            </a:r>
            <a:r>
              <a:rPr lang="en-US" altLang="ja-JP" sz="1200" b="1" dirty="0">
                <a:solidFill>
                  <a:schemeClr val="bg1"/>
                </a:solidFill>
                <a:ea typeface="HGP創英角ｺﾞｼｯｸUB" panose="020B0900000000000000" pitchFamily="50" charset="-128"/>
              </a:rPr>
              <a:t>https://socialsolution.omron.com/jp/ja/products_service/ups/</a:t>
            </a:r>
            <a:r>
              <a:rPr lang="ja-JP" altLang="en-US" sz="12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または</a:t>
            </a:r>
          </a:p>
        </p:txBody>
      </p:sp>
      <p:sp>
        <p:nvSpPr>
          <p:cNvPr id="33" name="Rectangle 509">
            <a:extLst>
              <a:ext uri="{FF2B5EF4-FFF2-40B4-BE49-F238E27FC236}">
                <a16:creationId xmlns:a16="http://schemas.microsoft.com/office/drawing/2014/main" id="{2BC7E78A-DE0B-48B2-8A53-2C148C125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7488" y="10409238"/>
            <a:ext cx="720725" cy="206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defTabSz="995363" eaLnBrk="1" hangingPunct="1">
              <a:defRPr/>
            </a:pPr>
            <a:r>
              <a:rPr lang="ja-JP" altLang="en-US" sz="800" dirty="0">
                <a:latin typeface="HGP創英角ｺﾞｼｯｸUB" pitchFamily="50" charset="-128"/>
                <a:ea typeface="HGP創英角ｺﾞｼｯｸUB" pitchFamily="50" charset="-128"/>
              </a:rPr>
              <a:t>オムロン　</a:t>
            </a:r>
            <a:r>
              <a:rPr lang="en-US" altLang="ja-JP" sz="800" dirty="0">
                <a:latin typeface="HGP創英角ｺﾞｼｯｸUB" pitchFamily="50" charset="-128"/>
                <a:ea typeface="HGP創英角ｺﾞｼｯｸUB" pitchFamily="50" charset="-128"/>
              </a:rPr>
              <a:t>UPS</a:t>
            </a:r>
          </a:p>
        </p:txBody>
      </p:sp>
      <p:pic>
        <p:nvPicPr>
          <p:cNvPr id="38" name="図 7" descr="ロゴ&#10;&#10;自動的に生成された説明">
            <a:extLst>
              <a:ext uri="{FF2B5EF4-FFF2-40B4-BE49-F238E27FC236}">
                <a16:creationId xmlns:a16="http://schemas.microsoft.com/office/drawing/2014/main" id="{CC81EEFA-F10D-4CF9-9658-39C6BFD47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263" y="80963"/>
            <a:ext cx="220503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Rectangle 462">
            <a:extLst>
              <a:ext uri="{FF2B5EF4-FFF2-40B4-BE49-F238E27FC236}">
                <a16:creationId xmlns:a16="http://schemas.microsoft.com/office/drawing/2014/main" id="{C592AA7B-B25B-4E70-BB51-2B7BBDCC1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9057"/>
            <a:ext cx="7561263" cy="159474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ja-JP" altLang="en-US" sz="1000"/>
          </a:p>
        </p:txBody>
      </p:sp>
      <p:pic>
        <p:nvPicPr>
          <p:cNvPr id="87" name="図 86" descr="携帯電話を耳に当てている男性の白黒写真&#10;&#10;中程度の精度で自動的に生成された説明">
            <a:extLst>
              <a:ext uri="{FF2B5EF4-FFF2-40B4-BE49-F238E27FC236}">
                <a16:creationId xmlns:a16="http://schemas.microsoft.com/office/drawing/2014/main" id="{3F1025AA-BA4C-4622-8F51-95F111A87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192" y="662856"/>
            <a:ext cx="2286483" cy="4161693"/>
          </a:xfrm>
          <a:prstGeom prst="rect">
            <a:avLst/>
          </a:prstGeom>
        </p:spPr>
      </p:pic>
      <p:sp>
        <p:nvSpPr>
          <p:cNvPr id="40" name="テキスト ボックス 9">
            <a:extLst>
              <a:ext uri="{FF2B5EF4-FFF2-40B4-BE49-F238E27FC236}">
                <a16:creationId xmlns:a16="http://schemas.microsoft.com/office/drawing/2014/main" id="{ECEC1B5E-D482-4CA2-9E69-A7793A1C3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71" y="743166"/>
            <a:ext cx="7734926" cy="1468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ts val="3700"/>
              </a:lnSpc>
              <a:spcBef>
                <a:spcPct val="0"/>
              </a:spcBef>
              <a:buFontTx/>
              <a:buNone/>
            </a:pPr>
            <a:r>
              <a:rPr lang="ja-JP" altLang="en-US" sz="3000" b="1" dirty="0">
                <a:solidFill>
                  <a:srgbClr val="FFCC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ネットワーク機器がフリーズ！ </a:t>
            </a:r>
            <a:endParaRPr lang="en-US" altLang="ja-JP" sz="3000" b="1" dirty="0">
              <a:solidFill>
                <a:srgbClr val="FFCC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3700"/>
              </a:lnSpc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ネットワーク接続できず、業務が止まってしまう･･･</a:t>
            </a:r>
          </a:p>
          <a:p>
            <a:pPr>
              <a:lnSpc>
                <a:spcPts val="3700"/>
              </a:lnSpc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復旧に時間がかかってしまう･･･</a:t>
            </a:r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E8E70B59-020E-499B-A27C-14E9A65FD1A2}"/>
              </a:ext>
            </a:extLst>
          </p:cNvPr>
          <p:cNvSpPr/>
          <p:nvPr/>
        </p:nvSpPr>
        <p:spPr>
          <a:xfrm>
            <a:off x="287385" y="3874217"/>
            <a:ext cx="4685211" cy="7720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BFA88BB4-D249-4F14-871C-4CD3999B37FD}"/>
              </a:ext>
            </a:extLst>
          </p:cNvPr>
          <p:cNvSpPr/>
          <p:nvPr/>
        </p:nvSpPr>
        <p:spPr>
          <a:xfrm>
            <a:off x="3001117" y="2689134"/>
            <a:ext cx="1980188" cy="19453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82" name="Picture 4">
            <a:extLst>
              <a:ext uri="{FF2B5EF4-FFF2-40B4-BE49-F238E27FC236}">
                <a16:creationId xmlns:a16="http://schemas.microsoft.com/office/drawing/2014/main" id="{FA3E144E-43C3-4BCA-B13B-94D593B64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2041" y="2889567"/>
            <a:ext cx="446700" cy="38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3" name="直線コネクタ 82">
            <a:extLst>
              <a:ext uri="{FF2B5EF4-FFF2-40B4-BE49-F238E27FC236}">
                <a16:creationId xmlns:a16="http://schemas.microsoft.com/office/drawing/2014/main" id="{C61850E4-F28F-4DC6-9D65-0D54DCBFC60B}"/>
              </a:ext>
            </a:extLst>
          </p:cNvPr>
          <p:cNvCxnSpPr>
            <a:cxnSpLocks/>
          </p:cNvCxnSpPr>
          <p:nvPr/>
        </p:nvCxnSpPr>
        <p:spPr>
          <a:xfrm flipV="1">
            <a:off x="1022136" y="4160872"/>
            <a:ext cx="2545231" cy="8949"/>
          </a:xfrm>
          <a:prstGeom prst="line">
            <a:avLst/>
          </a:prstGeom>
          <a:ln w="190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>
            <a:extLst>
              <a:ext uri="{FF2B5EF4-FFF2-40B4-BE49-F238E27FC236}">
                <a16:creationId xmlns:a16="http://schemas.microsoft.com/office/drawing/2014/main" id="{C257AC74-80B1-4C24-9AD7-E192A517F223}"/>
              </a:ext>
            </a:extLst>
          </p:cNvPr>
          <p:cNvCxnSpPr>
            <a:cxnSpLocks/>
          </p:cNvCxnSpPr>
          <p:nvPr/>
        </p:nvCxnSpPr>
        <p:spPr>
          <a:xfrm>
            <a:off x="3715557" y="3126858"/>
            <a:ext cx="0" cy="1014690"/>
          </a:xfrm>
          <a:prstGeom prst="line">
            <a:avLst/>
          </a:prstGeom>
          <a:ln w="190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矢印コネクタ 85">
            <a:extLst>
              <a:ext uri="{FF2B5EF4-FFF2-40B4-BE49-F238E27FC236}">
                <a16:creationId xmlns:a16="http://schemas.microsoft.com/office/drawing/2014/main" id="{A124232D-B7EE-4FA2-AB86-2BC47A7BAEF2}"/>
              </a:ext>
            </a:extLst>
          </p:cNvPr>
          <p:cNvCxnSpPr>
            <a:cxnSpLocks/>
          </p:cNvCxnSpPr>
          <p:nvPr/>
        </p:nvCxnSpPr>
        <p:spPr>
          <a:xfrm flipH="1">
            <a:off x="1152870" y="3043091"/>
            <a:ext cx="2806574" cy="0"/>
          </a:xfrm>
          <a:prstGeom prst="straightConnector1">
            <a:avLst/>
          </a:prstGeom>
          <a:ln w="19050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7011252F-F858-4BA3-BA9F-BF51F1A2FB49}"/>
              </a:ext>
            </a:extLst>
          </p:cNvPr>
          <p:cNvSpPr txBox="1"/>
          <p:nvPr/>
        </p:nvSpPr>
        <p:spPr>
          <a:xfrm>
            <a:off x="2657417" y="2643956"/>
            <a:ext cx="1229266" cy="2616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（会社）</a:t>
            </a: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8B48F688-CA00-4741-98E8-4276FB0D33F6}"/>
              </a:ext>
            </a:extLst>
          </p:cNvPr>
          <p:cNvSpPr txBox="1"/>
          <p:nvPr/>
        </p:nvSpPr>
        <p:spPr>
          <a:xfrm>
            <a:off x="129431" y="2659359"/>
            <a:ext cx="1372873" cy="2616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（リモートワーク）</a:t>
            </a:r>
          </a:p>
        </p:txBody>
      </p:sp>
      <p:pic>
        <p:nvPicPr>
          <p:cNvPr id="90" name="Picture 4" descr="C:\Users\901PP8418\Desktop\33.録画レコーダ.png">
            <a:extLst>
              <a:ext uri="{FF2B5EF4-FFF2-40B4-BE49-F238E27FC236}">
                <a16:creationId xmlns:a16="http://schemas.microsoft.com/office/drawing/2014/main" id="{26DBFA99-45B4-479C-9123-89993EB99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799" y="3481366"/>
            <a:ext cx="1131238" cy="37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3" descr="C:\Users\901PP8418\Desktop\54.UTM.png">
            <a:extLst>
              <a:ext uri="{FF2B5EF4-FFF2-40B4-BE49-F238E27FC236}">
                <a16:creationId xmlns:a16="http://schemas.microsoft.com/office/drawing/2014/main" id="{3F160CB3-2170-47FF-9611-FEE50C24A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816" y="2943382"/>
            <a:ext cx="1141079" cy="38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9BC44F4E-ACEA-4C1F-89DB-E7BFACF7964B}"/>
              </a:ext>
            </a:extLst>
          </p:cNvPr>
          <p:cNvSpPr txBox="1"/>
          <p:nvPr/>
        </p:nvSpPr>
        <p:spPr>
          <a:xfrm>
            <a:off x="3120209" y="2885295"/>
            <a:ext cx="1229266" cy="2616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VPN</a:t>
            </a:r>
            <a:r>
              <a:rPr lang="ja-JP" alt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ルータ</a:t>
            </a:r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3AE7A16D-D9FB-4C1C-8AF3-4855C9D68465}"/>
              </a:ext>
            </a:extLst>
          </p:cNvPr>
          <p:cNvSpPr txBox="1"/>
          <p:nvPr/>
        </p:nvSpPr>
        <p:spPr>
          <a:xfrm>
            <a:off x="3000583" y="3532494"/>
            <a:ext cx="1229266" cy="2616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1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UTM</a:t>
            </a:r>
            <a:endParaRPr lang="ja-JP" altLang="en-US" sz="11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C1697306-6918-4CC3-9441-1A7F590C9BE4}"/>
              </a:ext>
            </a:extLst>
          </p:cNvPr>
          <p:cNvSpPr txBox="1"/>
          <p:nvPr/>
        </p:nvSpPr>
        <p:spPr>
          <a:xfrm>
            <a:off x="1027033" y="4416722"/>
            <a:ext cx="1229266" cy="2616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無線</a:t>
            </a:r>
            <a:r>
              <a:rPr lang="en-US" altLang="ja-JP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AP</a:t>
            </a:r>
            <a:endParaRPr lang="ja-JP" altLang="en-US" sz="1100" b="1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95" name="Picture 16" descr="WEB">
            <a:extLst>
              <a:ext uri="{FF2B5EF4-FFF2-40B4-BE49-F238E27FC236}">
                <a16:creationId xmlns:a16="http://schemas.microsoft.com/office/drawing/2014/main" id="{B4986BC7-2D6E-4822-950D-E24FD0C52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171" y="2694351"/>
            <a:ext cx="514790" cy="51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84AA2027-FF8E-4DBE-B7F6-6C699DFDBE5D}"/>
              </a:ext>
            </a:extLst>
          </p:cNvPr>
          <p:cNvSpPr txBox="1"/>
          <p:nvPr/>
        </p:nvSpPr>
        <p:spPr>
          <a:xfrm>
            <a:off x="254251" y="4428883"/>
            <a:ext cx="1229266" cy="2616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社内サーバ</a:t>
            </a:r>
          </a:p>
        </p:txBody>
      </p:sp>
      <p:cxnSp>
        <p:nvCxnSpPr>
          <p:cNvPr id="98" name="直線矢印コネクタ 97">
            <a:extLst>
              <a:ext uri="{FF2B5EF4-FFF2-40B4-BE49-F238E27FC236}">
                <a16:creationId xmlns:a16="http://schemas.microsoft.com/office/drawing/2014/main" id="{DC755232-DB6F-4D91-AF38-EB4C4EF3372E}"/>
              </a:ext>
            </a:extLst>
          </p:cNvPr>
          <p:cNvCxnSpPr>
            <a:cxnSpLocks/>
          </p:cNvCxnSpPr>
          <p:nvPr/>
        </p:nvCxnSpPr>
        <p:spPr>
          <a:xfrm>
            <a:off x="1152870" y="2919636"/>
            <a:ext cx="2119180" cy="7850"/>
          </a:xfrm>
          <a:prstGeom prst="straightConnector1">
            <a:avLst/>
          </a:prstGeom>
          <a:ln w="19050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3D9FDD6B-B235-4500-B6F9-BA7C8AD227E2}"/>
              </a:ext>
            </a:extLst>
          </p:cNvPr>
          <p:cNvCxnSpPr>
            <a:cxnSpLocks/>
          </p:cNvCxnSpPr>
          <p:nvPr/>
        </p:nvCxnSpPr>
        <p:spPr>
          <a:xfrm>
            <a:off x="2084645" y="3025611"/>
            <a:ext cx="0" cy="411707"/>
          </a:xfrm>
          <a:prstGeom prst="line">
            <a:avLst/>
          </a:prstGeom>
          <a:ln w="190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" name="図 99">
            <a:extLst>
              <a:ext uri="{FF2B5EF4-FFF2-40B4-BE49-F238E27FC236}">
                <a16:creationId xmlns:a16="http://schemas.microsoft.com/office/drawing/2014/main" id="{F296A387-EAD2-4247-8F12-8F55BD4862D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815" y="3297511"/>
            <a:ext cx="470310" cy="481085"/>
          </a:xfrm>
          <a:prstGeom prst="rect">
            <a:avLst/>
          </a:prstGeom>
        </p:spPr>
      </p:pic>
      <p:cxnSp>
        <p:nvCxnSpPr>
          <p:cNvPr id="101" name="直線コネクタ 100">
            <a:extLst>
              <a:ext uri="{FF2B5EF4-FFF2-40B4-BE49-F238E27FC236}">
                <a16:creationId xmlns:a16="http://schemas.microsoft.com/office/drawing/2014/main" id="{95BB1E24-C521-44AE-B217-A4F7557E009F}"/>
              </a:ext>
            </a:extLst>
          </p:cNvPr>
          <p:cNvCxnSpPr>
            <a:cxnSpLocks/>
          </p:cNvCxnSpPr>
          <p:nvPr/>
        </p:nvCxnSpPr>
        <p:spPr>
          <a:xfrm>
            <a:off x="1663339" y="4324737"/>
            <a:ext cx="1770882" cy="0"/>
          </a:xfrm>
          <a:prstGeom prst="line">
            <a:avLst/>
          </a:prstGeom>
          <a:ln w="190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2C69667E-0D5B-4DBE-9868-27FA68FCEF69}"/>
              </a:ext>
            </a:extLst>
          </p:cNvPr>
          <p:cNvSpPr txBox="1"/>
          <p:nvPr/>
        </p:nvSpPr>
        <p:spPr>
          <a:xfrm>
            <a:off x="718963" y="3402733"/>
            <a:ext cx="1229266" cy="2616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クラウドサービス</a:t>
            </a:r>
          </a:p>
        </p:txBody>
      </p:sp>
      <p:pic>
        <p:nvPicPr>
          <p:cNvPr id="103" name="Picture 106" descr="\\nassvr1\電子\営業\企画販促\宣伝\提案書用ＧＩＦデータ\MW54A.gif">
            <a:extLst>
              <a:ext uri="{FF2B5EF4-FFF2-40B4-BE49-F238E27FC236}">
                <a16:creationId xmlns:a16="http://schemas.microsoft.com/office/drawing/2014/main" id="{170EE16C-AEBC-4C24-9440-802A03E5A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056" y="4047391"/>
            <a:ext cx="40957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2" descr="C:\Users\901PP8418\Desktop\27.PoEスイッチ.png">
            <a:extLst>
              <a:ext uri="{FF2B5EF4-FFF2-40B4-BE49-F238E27FC236}">
                <a16:creationId xmlns:a16="http://schemas.microsoft.com/office/drawing/2014/main" id="{D6ECFDE5-9C96-420F-8393-09FAD01C9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430" y="4087164"/>
            <a:ext cx="1167493" cy="31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乗算記号 105">
            <a:extLst>
              <a:ext uri="{FF2B5EF4-FFF2-40B4-BE49-F238E27FC236}">
                <a16:creationId xmlns:a16="http://schemas.microsoft.com/office/drawing/2014/main" id="{2746A064-8977-413E-99FE-A10E2982218C}"/>
              </a:ext>
            </a:extLst>
          </p:cNvPr>
          <p:cNvSpPr/>
          <p:nvPr/>
        </p:nvSpPr>
        <p:spPr>
          <a:xfrm>
            <a:off x="2485196" y="2746479"/>
            <a:ext cx="526712" cy="484395"/>
          </a:xfrm>
          <a:prstGeom prst="mathMultiply">
            <a:avLst>
              <a:gd name="adj1" fmla="val 16329"/>
            </a:avLst>
          </a:prstGeom>
          <a:solidFill>
            <a:srgbClr val="FF0000"/>
          </a:solidFill>
          <a:ln w="19050"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C9C793F6-57DC-434F-A67D-F12B556839A6}"/>
              </a:ext>
            </a:extLst>
          </p:cNvPr>
          <p:cNvSpPr txBox="1"/>
          <p:nvPr/>
        </p:nvSpPr>
        <p:spPr>
          <a:xfrm>
            <a:off x="3989544" y="3454461"/>
            <a:ext cx="1229266" cy="43088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電源障害</a:t>
            </a:r>
            <a:endParaRPr lang="en-US" altLang="ja-JP" sz="11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1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フリーズ</a:t>
            </a:r>
          </a:p>
        </p:txBody>
      </p:sp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72D5D1AB-5A0C-4F68-8394-3DFBFDEBD68A}"/>
              </a:ext>
            </a:extLst>
          </p:cNvPr>
          <p:cNvSpPr txBox="1"/>
          <p:nvPr/>
        </p:nvSpPr>
        <p:spPr>
          <a:xfrm>
            <a:off x="3055940" y="4059332"/>
            <a:ext cx="1229266" cy="2616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スイッチ</a:t>
            </a:r>
          </a:p>
        </p:txBody>
      </p:sp>
      <p:cxnSp>
        <p:nvCxnSpPr>
          <p:cNvPr id="109" name="直線矢印コネクタ 108">
            <a:extLst>
              <a:ext uri="{FF2B5EF4-FFF2-40B4-BE49-F238E27FC236}">
                <a16:creationId xmlns:a16="http://schemas.microsoft.com/office/drawing/2014/main" id="{BDD427F5-EDC2-4A63-B4E0-97D5DBF477E9}"/>
              </a:ext>
            </a:extLst>
          </p:cNvPr>
          <p:cNvCxnSpPr>
            <a:cxnSpLocks/>
          </p:cNvCxnSpPr>
          <p:nvPr/>
        </p:nvCxnSpPr>
        <p:spPr>
          <a:xfrm>
            <a:off x="2334721" y="3030087"/>
            <a:ext cx="7763" cy="300224"/>
          </a:xfrm>
          <a:prstGeom prst="straightConnector1">
            <a:avLst/>
          </a:prstGeom>
          <a:ln w="19050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矢印コネクタ 109">
            <a:extLst>
              <a:ext uri="{FF2B5EF4-FFF2-40B4-BE49-F238E27FC236}">
                <a16:creationId xmlns:a16="http://schemas.microsoft.com/office/drawing/2014/main" id="{C79DD0F0-FB97-4725-978E-AA53E4637F16}"/>
              </a:ext>
            </a:extLst>
          </p:cNvPr>
          <p:cNvCxnSpPr>
            <a:cxnSpLocks/>
          </p:cNvCxnSpPr>
          <p:nvPr/>
        </p:nvCxnSpPr>
        <p:spPr>
          <a:xfrm>
            <a:off x="1832256" y="2907427"/>
            <a:ext cx="0" cy="422884"/>
          </a:xfrm>
          <a:prstGeom prst="straightConnector1">
            <a:avLst/>
          </a:prstGeom>
          <a:ln w="19050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9700B9AA-5FE7-4EC7-889D-C8A9F791C9B0}"/>
              </a:ext>
            </a:extLst>
          </p:cNvPr>
          <p:cNvSpPr txBox="1"/>
          <p:nvPr/>
        </p:nvSpPr>
        <p:spPr>
          <a:xfrm>
            <a:off x="3968832" y="2885895"/>
            <a:ext cx="1229266" cy="43088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電源障害</a:t>
            </a:r>
            <a:endParaRPr lang="en-US" altLang="ja-JP" sz="11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1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フリーズ</a:t>
            </a:r>
          </a:p>
        </p:txBody>
      </p:sp>
      <p:pic>
        <p:nvPicPr>
          <p:cNvPr id="112" name="図 111" descr="グラフィカル ユーザー インターフェイス&#10;&#10;低い精度で自動的に生成された説明">
            <a:extLst>
              <a:ext uri="{FF2B5EF4-FFF2-40B4-BE49-F238E27FC236}">
                <a16:creationId xmlns:a16="http://schemas.microsoft.com/office/drawing/2014/main" id="{D520B413-E956-4891-BC60-61E2FFB0D53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13" y="3942983"/>
            <a:ext cx="299420" cy="533221"/>
          </a:xfrm>
          <a:prstGeom prst="rect">
            <a:avLst/>
          </a:prstGeom>
        </p:spPr>
      </p:pic>
      <p:sp>
        <p:nvSpPr>
          <p:cNvPr id="113" name="乗算記号 112">
            <a:extLst>
              <a:ext uri="{FF2B5EF4-FFF2-40B4-BE49-F238E27FC236}">
                <a16:creationId xmlns:a16="http://schemas.microsoft.com/office/drawing/2014/main" id="{321B63A2-7310-4C1D-898C-DCEC78C1F897}"/>
              </a:ext>
            </a:extLst>
          </p:cNvPr>
          <p:cNvSpPr/>
          <p:nvPr/>
        </p:nvSpPr>
        <p:spPr>
          <a:xfrm>
            <a:off x="2254419" y="3264638"/>
            <a:ext cx="526712" cy="484395"/>
          </a:xfrm>
          <a:prstGeom prst="mathMultiply">
            <a:avLst>
              <a:gd name="adj1" fmla="val 16329"/>
            </a:avLst>
          </a:prstGeom>
          <a:solidFill>
            <a:srgbClr val="FF0000"/>
          </a:solidFill>
          <a:ln w="19050"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4" name="乗算記号 113">
            <a:extLst>
              <a:ext uri="{FF2B5EF4-FFF2-40B4-BE49-F238E27FC236}">
                <a16:creationId xmlns:a16="http://schemas.microsoft.com/office/drawing/2014/main" id="{C8B20CB3-A55A-4B0B-8952-4B7102E4A6E9}"/>
              </a:ext>
            </a:extLst>
          </p:cNvPr>
          <p:cNvSpPr/>
          <p:nvPr/>
        </p:nvSpPr>
        <p:spPr>
          <a:xfrm>
            <a:off x="2237001" y="3917780"/>
            <a:ext cx="526712" cy="484395"/>
          </a:xfrm>
          <a:prstGeom prst="mathMultiply">
            <a:avLst>
              <a:gd name="adj1" fmla="val 16329"/>
            </a:avLst>
          </a:prstGeom>
          <a:solidFill>
            <a:srgbClr val="FF0000"/>
          </a:solidFill>
          <a:ln w="19050"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CB8CA486-5771-432D-B71E-E9C4242A039C}"/>
              </a:ext>
            </a:extLst>
          </p:cNvPr>
          <p:cNvSpPr txBox="1"/>
          <p:nvPr/>
        </p:nvSpPr>
        <p:spPr>
          <a:xfrm>
            <a:off x="121922" y="2324080"/>
            <a:ext cx="2055223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課題の構成イメージ図</a:t>
            </a:r>
          </a:p>
        </p:txBody>
      </p:sp>
      <p:sp>
        <p:nvSpPr>
          <p:cNvPr id="116" name="正方形/長方形 115">
            <a:extLst>
              <a:ext uri="{FF2B5EF4-FFF2-40B4-BE49-F238E27FC236}">
                <a16:creationId xmlns:a16="http://schemas.microsoft.com/office/drawing/2014/main" id="{65A1FBFA-7ECF-4673-A43B-1F71BCF3EAED}"/>
              </a:ext>
            </a:extLst>
          </p:cNvPr>
          <p:cNvSpPr/>
          <p:nvPr/>
        </p:nvSpPr>
        <p:spPr>
          <a:xfrm>
            <a:off x="139337" y="6731726"/>
            <a:ext cx="7271657" cy="34691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7" name="直線コネクタ 116">
            <a:extLst>
              <a:ext uri="{FF2B5EF4-FFF2-40B4-BE49-F238E27FC236}">
                <a16:creationId xmlns:a16="http://schemas.microsoft.com/office/drawing/2014/main" id="{50BAE195-94EE-42F5-9867-60E60A265C8E}"/>
              </a:ext>
            </a:extLst>
          </p:cNvPr>
          <p:cNvCxnSpPr>
            <a:cxnSpLocks/>
          </p:cNvCxnSpPr>
          <p:nvPr/>
        </p:nvCxnSpPr>
        <p:spPr>
          <a:xfrm>
            <a:off x="318211" y="8456773"/>
            <a:ext cx="6909903" cy="0"/>
          </a:xfrm>
          <a:prstGeom prst="line">
            <a:avLst/>
          </a:prstGeom>
          <a:ln>
            <a:solidFill>
              <a:srgbClr val="101C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コネクタ 117">
            <a:extLst>
              <a:ext uri="{FF2B5EF4-FFF2-40B4-BE49-F238E27FC236}">
                <a16:creationId xmlns:a16="http://schemas.microsoft.com/office/drawing/2014/main" id="{A18A6950-13B7-44E4-B7CB-3D75FADA83B5}"/>
              </a:ext>
            </a:extLst>
          </p:cNvPr>
          <p:cNvCxnSpPr>
            <a:cxnSpLocks/>
          </p:cNvCxnSpPr>
          <p:nvPr/>
        </p:nvCxnSpPr>
        <p:spPr>
          <a:xfrm>
            <a:off x="3773901" y="6825123"/>
            <a:ext cx="0" cy="3294237"/>
          </a:xfrm>
          <a:prstGeom prst="line">
            <a:avLst/>
          </a:prstGeom>
          <a:ln>
            <a:solidFill>
              <a:srgbClr val="101C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角丸四角形 46">
            <a:extLst>
              <a:ext uri="{FF2B5EF4-FFF2-40B4-BE49-F238E27FC236}">
                <a16:creationId xmlns:a16="http://schemas.microsoft.com/office/drawing/2014/main" id="{E40F7EEE-E067-461F-9D9C-8E93BB828188}"/>
              </a:ext>
            </a:extLst>
          </p:cNvPr>
          <p:cNvSpPr/>
          <p:nvPr/>
        </p:nvSpPr>
        <p:spPr>
          <a:xfrm>
            <a:off x="307917" y="6827754"/>
            <a:ext cx="3293543" cy="250239"/>
          </a:xfrm>
          <a:prstGeom prst="roundRect">
            <a:avLst/>
          </a:prstGeom>
          <a:solidFill>
            <a:srgbClr val="00589A"/>
          </a:solidFill>
          <a:ln>
            <a:noFill/>
          </a:ln>
          <a:effectLst>
            <a:outerShdw blurRad="50800" dist="38100" dir="2700000" algn="tl" rotWithShape="0">
              <a:schemeClr val="bg1">
                <a:lumMod val="9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DD0DCE53-8719-46C1-AE7D-870DD311A061}"/>
              </a:ext>
            </a:extLst>
          </p:cNvPr>
          <p:cNvSpPr txBox="1"/>
          <p:nvPr/>
        </p:nvSpPr>
        <p:spPr>
          <a:xfrm>
            <a:off x="334819" y="6809911"/>
            <a:ext cx="3231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無線</a:t>
            </a:r>
            <a:r>
              <a:rPr kumimoji="1" lang="en-US" altLang="ja-JP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AP</a:t>
            </a:r>
            <a:r>
              <a:rPr kumimoji="1"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kumimoji="1" lang="en-US" altLang="ja-JP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Wi-Fi</a:t>
            </a:r>
            <a:r>
              <a:rPr kumimoji="1"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機能）の継続稼働</a:t>
            </a:r>
          </a:p>
        </p:txBody>
      </p:sp>
      <p:sp>
        <p:nvSpPr>
          <p:cNvPr id="121" name="テキスト ボックス 79">
            <a:extLst>
              <a:ext uri="{FF2B5EF4-FFF2-40B4-BE49-F238E27FC236}">
                <a16:creationId xmlns:a16="http://schemas.microsoft.com/office/drawing/2014/main" id="{B1F896BC-C321-4359-BF1F-993A993BA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946" y="7093536"/>
            <a:ext cx="27520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手の届かない場所に設置されている無線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AP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がフリーズした場合でも、</a:t>
            </a:r>
            <a:r>
              <a:rPr lang="en-US" altLang="ja-JP" sz="9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PoE</a:t>
            </a:r>
            <a:r>
              <a:rPr lang="ja-JP" altLang="en-US" sz="9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スイッチと無線</a:t>
            </a:r>
            <a:r>
              <a:rPr lang="en-US" altLang="ja-JP" sz="9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AP</a:t>
            </a:r>
            <a:r>
              <a:rPr lang="ja-JP" altLang="en-US" sz="9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接続ポート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を死活監視、自動リブートすることが可能。早期復旧に役立ちます、</a:t>
            </a:r>
          </a:p>
        </p:txBody>
      </p:sp>
      <p:pic>
        <p:nvPicPr>
          <p:cNvPr id="122" name="Picture 106" descr="\\nassvr1\電子\営業\企画販促\宣伝\提案書用ＧＩＦデータ\MW54A.gif">
            <a:extLst>
              <a:ext uri="{FF2B5EF4-FFF2-40B4-BE49-F238E27FC236}">
                <a16:creationId xmlns:a16="http://schemas.microsoft.com/office/drawing/2014/main" id="{2F7DA749-3399-4E8C-872C-6E44BDD60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098" y="6970028"/>
            <a:ext cx="623290" cy="625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" name="角丸四角形 46">
            <a:extLst>
              <a:ext uri="{FF2B5EF4-FFF2-40B4-BE49-F238E27FC236}">
                <a16:creationId xmlns:a16="http://schemas.microsoft.com/office/drawing/2014/main" id="{2E5887F6-A47A-47D2-A858-3EDE71747ACE}"/>
              </a:ext>
            </a:extLst>
          </p:cNvPr>
          <p:cNvSpPr/>
          <p:nvPr/>
        </p:nvSpPr>
        <p:spPr>
          <a:xfrm>
            <a:off x="3941849" y="6829837"/>
            <a:ext cx="3293543" cy="250239"/>
          </a:xfrm>
          <a:prstGeom prst="roundRect">
            <a:avLst/>
          </a:prstGeom>
          <a:solidFill>
            <a:srgbClr val="00589A"/>
          </a:solidFill>
          <a:ln>
            <a:noFill/>
          </a:ln>
          <a:effectLst>
            <a:outerShdw blurRad="50800" dist="38100" dir="2700000" algn="tl" rotWithShape="0">
              <a:schemeClr val="bg1">
                <a:lumMod val="9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B213F879-DFDC-4CD9-989D-3A01D0F06E12}"/>
              </a:ext>
            </a:extLst>
          </p:cNvPr>
          <p:cNvSpPr txBox="1"/>
          <p:nvPr/>
        </p:nvSpPr>
        <p:spPr>
          <a:xfrm>
            <a:off x="3968751" y="6811994"/>
            <a:ext cx="3231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監視カメラの継続稼働</a:t>
            </a:r>
          </a:p>
        </p:txBody>
      </p:sp>
      <p:sp>
        <p:nvSpPr>
          <p:cNvPr id="125" name="テキスト ボックス 79">
            <a:extLst>
              <a:ext uri="{FF2B5EF4-FFF2-40B4-BE49-F238E27FC236}">
                <a16:creationId xmlns:a16="http://schemas.microsoft.com/office/drawing/2014/main" id="{098C5601-1DD5-4C0E-914E-8C296FA1D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7296" y="7089088"/>
            <a:ext cx="27520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監視カメラがフリーズした場合でも、自動で検知、リブートすることが可能。</a:t>
            </a:r>
            <a:r>
              <a:rPr lang="ja-JP" altLang="en-US" sz="9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電源再起動による復旧作業のために、現場に出動する頻度を低減できます。</a:t>
            </a:r>
          </a:p>
        </p:txBody>
      </p:sp>
      <p:pic>
        <p:nvPicPr>
          <p:cNvPr id="126" name="Picture 2" descr="C:\Users\901PP8418\Desktop\35.屋外ボックス型カメラ.png">
            <a:extLst>
              <a:ext uri="{FF2B5EF4-FFF2-40B4-BE49-F238E27FC236}">
                <a16:creationId xmlns:a16="http://schemas.microsoft.com/office/drawing/2014/main" id="{7CE2AF65-8CC6-45C6-BBF0-992D426E0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747" y="7121866"/>
            <a:ext cx="487400" cy="392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7" name="角丸四角形 46">
            <a:extLst>
              <a:ext uri="{FF2B5EF4-FFF2-40B4-BE49-F238E27FC236}">
                <a16:creationId xmlns:a16="http://schemas.microsoft.com/office/drawing/2014/main" id="{747C092E-029C-4C30-98D5-E27D03E31DBC}"/>
              </a:ext>
            </a:extLst>
          </p:cNvPr>
          <p:cNvSpPr/>
          <p:nvPr/>
        </p:nvSpPr>
        <p:spPr>
          <a:xfrm>
            <a:off x="309246" y="8554844"/>
            <a:ext cx="3293543" cy="250239"/>
          </a:xfrm>
          <a:prstGeom prst="roundRect">
            <a:avLst/>
          </a:prstGeom>
          <a:solidFill>
            <a:srgbClr val="00589A"/>
          </a:solidFill>
          <a:ln>
            <a:noFill/>
          </a:ln>
          <a:effectLst>
            <a:outerShdw blurRad="50800" dist="38100" dir="2700000" algn="tl" rotWithShape="0">
              <a:schemeClr val="bg1">
                <a:lumMod val="9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0BFB6F79-98F8-4B6B-B111-28A322C6E78C}"/>
              </a:ext>
            </a:extLst>
          </p:cNvPr>
          <p:cNvSpPr txBox="1"/>
          <p:nvPr/>
        </p:nvSpPr>
        <p:spPr>
          <a:xfrm>
            <a:off x="336148" y="8537001"/>
            <a:ext cx="3231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UTM</a:t>
            </a:r>
            <a:r>
              <a:rPr kumimoji="1"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の継続稼働</a:t>
            </a:r>
          </a:p>
        </p:txBody>
      </p:sp>
      <p:sp>
        <p:nvSpPr>
          <p:cNvPr id="129" name="テキスト ボックス 79">
            <a:extLst>
              <a:ext uri="{FF2B5EF4-FFF2-40B4-BE49-F238E27FC236}">
                <a16:creationId xmlns:a16="http://schemas.microsoft.com/office/drawing/2014/main" id="{76DCAD4A-7512-4829-8064-AA3EB2F48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275" y="8820626"/>
            <a:ext cx="27520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社外とのネットワークに必要な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VPN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ルータや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UTM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がフリーズした場合でも、死活監視、自動リブートすることが可能。</a:t>
            </a:r>
            <a:r>
              <a:rPr lang="ja-JP" altLang="en-US" sz="9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早期復旧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に役立ちます。</a:t>
            </a:r>
          </a:p>
        </p:txBody>
      </p:sp>
      <p:sp>
        <p:nvSpPr>
          <p:cNvPr id="130" name="角丸四角形 46">
            <a:extLst>
              <a:ext uri="{FF2B5EF4-FFF2-40B4-BE49-F238E27FC236}">
                <a16:creationId xmlns:a16="http://schemas.microsoft.com/office/drawing/2014/main" id="{444222B0-17C5-457D-92E0-4612E65C0F32}"/>
              </a:ext>
            </a:extLst>
          </p:cNvPr>
          <p:cNvSpPr/>
          <p:nvPr/>
        </p:nvSpPr>
        <p:spPr>
          <a:xfrm>
            <a:off x="3943178" y="8548218"/>
            <a:ext cx="3293543" cy="250239"/>
          </a:xfrm>
          <a:prstGeom prst="roundRect">
            <a:avLst/>
          </a:prstGeom>
          <a:solidFill>
            <a:srgbClr val="00589A"/>
          </a:solidFill>
          <a:ln>
            <a:noFill/>
          </a:ln>
          <a:effectLst>
            <a:outerShdw blurRad="50800" dist="38100" dir="2700000" algn="tl" rotWithShape="0">
              <a:schemeClr val="bg1">
                <a:lumMod val="9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31" name="テキスト ボックス 130">
            <a:extLst>
              <a:ext uri="{FF2B5EF4-FFF2-40B4-BE49-F238E27FC236}">
                <a16:creationId xmlns:a16="http://schemas.microsoft.com/office/drawing/2014/main" id="{FAF5CF42-79EB-4423-8620-9B57A7DA3108}"/>
              </a:ext>
            </a:extLst>
          </p:cNvPr>
          <p:cNvSpPr txBox="1"/>
          <p:nvPr/>
        </p:nvSpPr>
        <p:spPr>
          <a:xfrm>
            <a:off x="3970080" y="8530375"/>
            <a:ext cx="3231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ONU</a:t>
            </a:r>
            <a:r>
              <a:rPr kumimoji="1"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＋ルータの継続稼働</a:t>
            </a:r>
          </a:p>
        </p:txBody>
      </p:sp>
      <p:sp>
        <p:nvSpPr>
          <p:cNvPr id="132" name="テキスト ボックス 79">
            <a:extLst>
              <a:ext uri="{FF2B5EF4-FFF2-40B4-BE49-F238E27FC236}">
                <a16:creationId xmlns:a16="http://schemas.microsoft.com/office/drawing/2014/main" id="{C13E4421-12B0-449C-944A-0D8CAE42D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8625" y="8815089"/>
            <a:ext cx="27520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停電や瞬停などの電源障害発生時にビジネスホンの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ONU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やルータへ電源供給し、</a:t>
            </a:r>
            <a:r>
              <a:rPr lang="ja-JP" altLang="en-US" sz="9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事業継続への影響を低減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します。</a:t>
            </a:r>
          </a:p>
        </p:txBody>
      </p:sp>
      <p:pic>
        <p:nvPicPr>
          <p:cNvPr id="133" name="図 2">
            <a:extLst>
              <a:ext uri="{FF2B5EF4-FFF2-40B4-BE49-F238E27FC236}">
                <a16:creationId xmlns:a16="http://schemas.microsoft.com/office/drawing/2014/main" id="{FC2ED9C1-D9A0-4424-B377-EAC73755632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lum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486" y="8780370"/>
            <a:ext cx="417771" cy="51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" name="Picture 4" descr="C:\Users\901PP8418\Desktop\33.録画レコーダ.png">
            <a:extLst>
              <a:ext uri="{FF2B5EF4-FFF2-40B4-BE49-F238E27FC236}">
                <a16:creationId xmlns:a16="http://schemas.microsoft.com/office/drawing/2014/main" id="{5F49A9BC-49F0-43E3-BA56-9A909E851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261" y="8931975"/>
            <a:ext cx="695411" cy="23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41" descr="C:\Users\901PP8418\Desktop\BV55REM指定角度_キリヌキ.gif">
            <a:extLst>
              <a:ext uri="{FF2B5EF4-FFF2-40B4-BE49-F238E27FC236}">
                <a16:creationId xmlns:a16="http://schemas.microsoft.com/office/drawing/2014/main" id="{A4A0F152-93B7-4CE3-9AF7-333B008AA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5532" y="5237750"/>
            <a:ext cx="3443854" cy="864522"/>
          </a:xfrm>
          <a:prstGeom prst="rect">
            <a:avLst/>
          </a:prstGeom>
          <a:noFill/>
          <a:effectLst>
            <a:softEdge rad="0"/>
          </a:effectLst>
        </p:spPr>
      </p:pic>
      <p:pic>
        <p:nvPicPr>
          <p:cNvPr id="6" name="図 5" descr="ダイアグラム&#10;&#10;自動的に生成された説明">
            <a:extLst>
              <a:ext uri="{FF2B5EF4-FFF2-40B4-BE49-F238E27FC236}">
                <a16:creationId xmlns:a16="http://schemas.microsoft.com/office/drawing/2014/main" id="{290A3C09-F932-460D-9930-44E3F76BA55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5" y="9326057"/>
            <a:ext cx="2033867" cy="781519"/>
          </a:xfrm>
          <a:prstGeom prst="rect">
            <a:avLst/>
          </a:prstGeom>
        </p:spPr>
      </p:pic>
      <p:pic>
        <p:nvPicPr>
          <p:cNvPr id="13" name="図 12" descr="ダイアグラム&#10;&#10;自動的に生成された説明">
            <a:extLst>
              <a:ext uri="{FF2B5EF4-FFF2-40B4-BE49-F238E27FC236}">
                <a16:creationId xmlns:a16="http://schemas.microsoft.com/office/drawing/2014/main" id="{0D13D3CC-61CA-46EB-B4CE-7AF8E6C8F9C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91" y="7591546"/>
            <a:ext cx="2033866" cy="779760"/>
          </a:xfrm>
          <a:prstGeom prst="rect">
            <a:avLst/>
          </a:prstGeom>
        </p:spPr>
      </p:pic>
      <p:pic>
        <p:nvPicPr>
          <p:cNvPr id="15" name="図 14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2B2255A0-647F-4CCF-99C9-AAC05F2C59E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3" y="7576461"/>
            <a:ext cx="2033867" cy="782478"/>
          </a:xfrm>
          <a:prstGeom prst="rect">
            <a:avLst/>
          </a:prstGeom>
        </p:spPr>
      </p:pic>
      <p:sp>
        <p:nvSpPr>
          <p:cNvPr id="136" name="Text Box 527">
            <a:extLst>
              <a:ext uri="{FF2B5EF4-FFF2-40B4-BE49-F238E27FC236}">
                <a16:creationId xmlns:a16="http://schemas.microsoft.com/office/drawing/2014/main" id="{147E51F3-0959-4DD1-A55D-84D50739F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781" y="5979306"/>
            <a:ext cx="3514725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defTabSz="1279525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1279525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1279525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1279525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1279525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sz="2000" b="1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ネットワーク用</a:t>
            </a:r>
            <a:r>
              <a:rPr lang="en-US" altLang="ja-JP" sz="2000" b="1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UPS</a:t>
            </a:r>
            <a:r>
              <a:rPr lang="ja-JP" altLang="en-US" sz="2000" b="1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2000" b="1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BV55REM/BV55RE</a:t>
            </a:r>
          </a:p>
        </p:txBody>
      </p:sp>
      <p:sp>
        <p:nvSpPr>
          <p:cNvPr id="137" name="テキスト ボックス 4">
            <a:extLst>
              <a:ext uri="{FF2B5EF4-FFF2-40B4-BE49-F238E27FC236}">
                <a16:creationId xmlns:a16="http://schemas.microsoft.com/office/drawing/2014/main" id="{3E88B41E-8812-4298-BDFF-8CCAB2C43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2584" y="5862527"/>
            <a:ext cx="3116263" cy="2778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 b="1" dirty="0">
                <a:solidFill>
                  <a:schemeClr val="accent5">
                    <a:lumMod val="25000"/>
                  </a:schemeClr>
                </a:solidFill>
                <a:latin typeface="Meiryo UI" pitchFamily="50" charset="-128"/>
                <a:ea typeface="Meiryo UI" pitchFamily="50" charset="-128"/>
              </a:rPr>
              <a:t>計</a:t>
            </a:r>
            <a:r>
              <a:rPr lang="en-US" altLang="ja-JP" sz="1200" b="1" dirty="0">
                <a:solidFill>
                  <a:schemeClr val="accent5">
                    <a:lumMod val="25000"/>
                  </a:schemeClr>
                </a:solidFill>
                <a:latin typeface="Meiryo UI" pitchFamily="50" charset="-128"/>
                <a:ea typeface="Meiryo UI" pitchFamily="50" charset="-128"/>
              </a:rPr>
              <a:t>11</a:t>
            </a:r>
            <a:r>
              <a:rPr lang="ja-JP" altLang="en-US" sz="1200" b="1" dirty="0">
                <a:solidFill>
                  <a:schemeClr val="accent5">
                    <a:lumMod val="25000"/>
                  </a:schemeClr>
                </a:solidFill>
                <a:latin typeface="Meiryo UI" pitchFamily="50" charset="-128"/>
                <a:ea typeface="Meiryo UI" pitchFamily="50" charset="-128"/>
              </a:rPr>
              <a:t>種類の設置パターンに対応</a:t>
            </a:r>
            <a:endParaRPr lang="en-US" altLang="ja-JP" sz="1200" b="1" dirty="0">
              <a:solidFill>
                <a:schemeClr val="accent5">
                  <a:lumMod val="25000"/>
                </a:schemeClr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39" name="テキスト ボックス 64">
            <a:extLst>
              <a:ext uri="{FF2B5EF4-FFF2-40B4-BE49-F238E27FC236}">
                <a16:creationId xmlns:a16="http://schemas.microsoft.com/office/drawing/2014/main" id="{21F36C37-F10C-4570-8BD9-F66713962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2584" y="5428370"/>
            <a:ext cx="312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PoE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スイッチのポート毎の死活監視および遠隔</a:t>
            </a:r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OFF/ON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制御</a:t>
            </a:r>
          </a:p>
        </p:txBody>
      </p:sp>
      <p:sp>
        <p:nvSpPr>
          <p:cNvPr id="140" name="テキスト ボックス 4">
            <a:extLst>
              <a:ext uri="{FF2B5EF4-FFF2-40B4-BE49-F238E27FC236}">
                <a16:creationId xmlns:a16="http://schemas.microsoft.com/office/drawing/2014/main" id="{D1E8AE27-0E4A-4736-A331-70DA23B2B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2584" y="6146113"/>
            <a:ext cx="3021549" cy="46196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 b="1" dirty="0">
                <a:solidFill>
                  <a:schemeClr val="accent5">
                    <a:lumMod val="25000"/>
                  </a:schemeClr>
                </a:solidFill>
                <a:latin typeface="Meiryo UI" pitchFamily="50" charset="-128"/>
                <a:ea typeface="Meiryo UI" pitchFamily="50" charset="-128"/>
              </a:rPr>
              <a:t>製品寿命</a:t>
            </a:r>
            <a:r>
              <a:rPr lang="ja-JP" altLang="en-US" sz="800" b="1" dirty="0">
                <a:solidFill>
                  <a:schemeClr val="accent5">
                    <a:lumMod val="25000"/>
                  </a:schemeClr>
                </a:solidFill>
                <a:latin typeface="Meiryo UI" pitchFamily="50" charset="-128"/>
                <a:ea typeface="Meiryo UI" pitchFamily="50" charset="-128"/>
              </a:rPr>
              <a:t>（</a:t>
            </a:r>
            <a:r>
              <a:rPr lang="en-US" altLang="ja-JP" sz="800" b="1" dirty="0">
                <a:solidFill>
                  <a:schemeClr val="accent5">
                    <a:lumMod val="25000"/>
                  </a:schemeClr>
                </a:solidFill>
                <a:latin typeface="Meiryo UI" pitchFamily="50" charset="-128"/>
                <a:ea typeface="Meiryo UI" pitchFamily="50" charset="-128"/>
              </a:rPr>
              <a:t>UPS</a:t>
            </a:r>
            <a:r>
              <a:rPr lang="ja-JP" altLang="en-US" sz="800" b="1" dirty="0">
                <a:solidFill>
                  <a:schemeClr val="accent5">
                    <a:lumMod val="25000"/>
                  </a:schemeClr>
                </a:solidFill>
                <a:latin typeface="Meiryo UI" pitchFamily="50" charset="-128"/>
                <a:ea typeface="Meiryo UI" pitchFamily="50" charset="-128"/>
              </a:rPr>
              <a:t>本体、バッテリ）　　　　　　　　　　　　　　　　　　　　　　　</a:t>
            </a:r>
            <a:endParaRPr lang="en-US" altLang="ja-JP" sz="800" b="1" dirty="0">
              <a:solidFill>
                <a:schemeClr val="accent5">
                  <a:lumMod val="25000"/>
                </a:schemeClr>
              </a:solidFill>
              <a:latin typeface="Meiryo UI" pitchFamily="50" charset="-128"/>
              <a:ea typeface="Meiryo UI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200" b="1" dirty="0">
                <a:solidFill>
                  <a:schemeClr val="accent5">
                    <a:lumMod val="25000"/>
                  </a:schemeClr>
                </a:solidFill>
                <a:latin typeface="Meiryo UI" pitchFamily="50" charset="-128"/>
                <a:ea typeface="Meiryo UI" pitchFamily="50" charset="-128"/>
              </a:rPr>
              <a:t>10</a:t>
            </a:r>
            <a:r>
              <a:rPr lang="ja-JP" altLang="en-US" sz="1200" b="1" dirty="0">
                <a:solidFill>
                  <a:schemeClr val="accent5">
                    <a:lumMod val="25000"/>
                  </a:schemeClr>
                </a:solidFill>
                <a:latin typeface="Meiryo UI" pitchFamily="50" charset="-128"/>
                <a:ea typeface="Meiryo UI" pitchFamily="50" charset="-128"/>
              </a:rPr>
              <a:t>年</a:t>
            </a:r>
            <a:r>
              <a:rPr lang="en-US" altLang="ja-JP" sz="1200" b="1" dirty="0">
                <a:solidFill>
                  <a:schemeClr val="accent5">
                    <a:lumMod val="25000"/>
                  </a:schemeClr>
                </a:solidFill>
                <a:latin typeface="Meiryo UI" pitchFamily="50" charset="-128"/>
                <a:ea typeface="Meiryo UI" pitchFamily="50" charset="-128"/>
              </a:rPr>
              <a:t>/25℃</a:t>
            </a:r>
            <a:r>
              <a:rPr lang="ja-JP" altLang="en-US" sz="1200" b="1" dirty="0">
                <a:solidFill>
                  <a:schemeClr val="accent5">
                    <a:lumMod val="25000"/>
                  </a:schemeClr>
                </a:solidFill>
                <a:latin typeface="Meiryo UI" pitchFamily="50" charset="-128"/>
                <a:ea typeface="Meiryo UI" pitchFamily="50" charset="-128"/>
              </a:rPr>
              <a:t>、</a:t>
            </a:r>
            <a:r>
              <a:rPr lang="en-US" altLang="ja-JP" sz="1200" b="1" dirty="0">
                <a:solidFill>
                  <a:schemeClr val="accent5">
                    <a:lumMod val="25000"/>
                  </a:schemeClr>
                </a:solidFill>
                <a:latin typeface="Meiryo UI" pitchFamily="50" charset="-128"/>
                <a:ea typeface="Meiryo UI" pitchFamily="50" charset="-128"/>
              </a:rPr>
              <a:t>7</a:t>
            </a:r>
            <a:r>
              <a:rPr lang="ja-JP" altLang="en-US" sz="1200" b="1" dirty="0">
                <a:solidFill>
                  <a:schemeClr val="accent5">
                    <a:lumMod val="25000"/>
                  </a:schemeClr>
                </a:solidFill>
                <a:latin typeface="Meiryo UI" pitchFamily="50" charset="-128"/>
                <a:ea typeface="Meiryo UI" pitchFamily="50" charset="-128"/>
              </a:rPr>
              <a:t>年</a:t>
            </a:r>
            <a:r>
              <a:rPr lang="en-US" altLang="ja-JP" sz="1200" b="1" dirty="0">
                <a:solidFill>
                  <a:schemeClr val="accent5">
                    <a:lumMod val="25000"/>
                  </a:schemeClr>
                </a:solidFill>
                <a:latin typeface="Meiryo UI" pitchFamily="50" charset="-128"/>
                <a:ea typeface="Meiryo UI" pitchFamily="50" charset="-128"/>
              </a:rPr>
              <a:t>/35℃</a:t>
            </a:r>
            <a:r>
              <a:rPr lang="ja-JP" altLang="en-US" sz="1200" b="1" dirty="0">
                <a:solidFill>
                  <a:schemeClr val="accent5">
                    <a:lumMod val="25000"/>
                  </a:schemeClr>
                </a:solidFill>
                <a:latin typeface="Meiryo UI" pitchFamily="50" charset="-128"/>
                <a:ea typeface="Meiryo UI" pitchFamily="50" charset="-128"/>
              </a:rPr>
              <a:t>、</a:t>
            </a:r>
            <a:r>
              <a:rPr lang="en-US" altLang="ja-JP" sz="1200" b="1" dirty="0">
                <a:solidFill>
                  <a:schemeClr val="accent5">
                    <a:lumMod val="25000"/>
                  </a:schemeClr>
                </a:solidFill>
                <a:latin typeface="Meiryo UI" pitchFamily="50" charset="-128"/>
                <a:ea typeface="Meiryo UI" pitchFamily="50" charset="-128"/>
              </a:rPr>
              <a:t>4</a:t>
            </a:r>
            <a:r>
              <a:rPr lang="ja-JP" altLang="en-US" sz="1200" b="1" dirty="0">
                <a:solidFill>
                  <a:schemeClr val="accent5">
                    <a:lumMod val="25000"/>
                  </a:schemeClr>
                </a:solidFill>
                <a:latin typeface="Meiryo UI" pitchFamily="50" charset="-128"/>
                <a:ea typeface="Meiryo UI" pitchFamily="50" charset="-128"/>
              </a:rPr>
              <a:t>年</a:t>
            </a:r>
            <a:r>
              <a:rPr lang="en-US" altLang="ja-JP" sz="1200" b="1" dirty="0">
                <a:solidFill>
                  <a:schemeClr val="accent5">
                    <a:lumMod val="25000"/>
                  </a:schemeClr>
                </a:solidFill>
                <a:latin typeface="Meiryo UI" pitchFamily="50" charset="-128"/>
                <a:ea typeface="Meiryo UI" pitchFamily="50" charset="-128"/>
              </a:rPr>
              <a:t>/45℃</a:t>
            </a:r>
            <a:endParaRPr lang="en-US" altLang="ja-JP" sz="800" b="1" dirty="0">
              <a:solidFill>
                <a:schemeClr val="accent5">
                  <a:lumMod val="25000"/>
                </a:schemeClr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41" name="テキスト ボックス 70">
            <a:extLst>
              <a:ext uri="{FF2B5EF4-FFF2-40B4-BE49-F238E27FC236}">
                <a16:creationId xmlns:a16="http://schemas.microsoft.com/office/drawing/2014/main" id="{4185A8C2-3A7C-42BE-8F99-8FAF9E351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8520" y="4918509"/>
            <a:ext cx="19351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使用環境温度</a:t>
            </a:r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-10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55℃</a:t>
            </a:r>
            <a:endParaRPr lang="ja-JP" altLang="en-US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2" name="テキスト ボックス 73">
            <a:extLst>
              <a:ext uri="{FF2B5EF4-FFF2-40B4-BE49-F238E27FC236}">
                <a16:creationId xmlns:a16="http://schemas.microsoft.com/office/drawing/2014/main" id="{94F9D8B4-66CB-477E-98F7-4C9B6D9F2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2584" y="5171739"/>
            <a:ext cx="25860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ファンレス設計／</a:t>
            </a:r>
            <a:r>
              <a:rPr lang="zh-TW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薄型</a:t>
            </a:r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1U</a:t>
            </a:r>
            <a:r>
              <a:rPr lang="zh-TW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設計</a:t>
            </a:r>
            <a:endParaRPr lang="ja-JP" altLang="en-US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4" name="テキスト ボックス 71">
            <a:extLst>
              <a:ext uri="{FF2B5EF4-FFF2-40B4-BE49-F238E27FC236}">
                <a16:creationId xmlns:a16="http://schemas.microsoft.com/office/drawing/2014/main" id="{7CFC7431-748F-4CF3-A3D4-61E15426F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0734" y="4961371"/>
            <a:ext cx="11334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700">
                <a:latin typeface="メイリオ" panose="020B0604030504040204" pitchFamily="50" charset="-128"/>
                <a:ea typeface="メイリオ" panose="020B0604030504040204" pitchFamily="50" charset="-128"/>
              </a:rPr>
              <a:t>（充電時は </a:t>
            </a:r>
            <a:r>
              <a:rPr lang="en-US" altLang="ja-JP" sz="700">
                <a:latin typeface="メイリオ" panose="020B0604030504040204" pitchFamily="50" charset="-128"/>
                <a:ea typeface="メイリオ" panose="020B0604030504040204" pitchFamily="50" charset="-128"/>
              </a:rPr>
              <a:t>0</a:t>
            </a:r>
            <a:r>
              <a:rPr lang="ja-JP" altLang="en-US" sz="70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700">
                <a:latin typeface="メイリオ" panose="020B0604030504040204" pitchFamily="50" charset="-128"/>
                <a:ea typeface="メイリオ" panose="020B0604030504040204" pitchFamily="50" charset="-128"/>
              </a:rPr>
              <a:t>55℃</a:t>
            </a:r>
            <a:r>
              <a:rPr lang="ja-JP" altLang="en-US" sz="70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</a:p>
        </p:txBody>
      </p:sp>
      <p:sp>
        <p:nvSpPr>
          <p:cNvPr id="145" name="Text Box 527">
            <a:extLst>
              <a:ext uri="{FF2B5EF4-FFF2-40B4-BE49-F238E27FC236}">
                <a16:creationId xmlns:a16="http://schemas.microsoft.com/office/drawing/2014/main" id="{415AEC50-878C-49D2-96DA-FBC0B9BB2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177" y="4892451"/>
            <a:ext cx="3514725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defTabSz="1279525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1279525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1279525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1279525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1279525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sz="1600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そんな課題を解決する･･･</a:t>
            </a:r>
            <a:endParaRPr lang="en-US" altLang="ja-JP" sz="1600" b="1" dirty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" name="図 6" descr="ダイアグラム&#10;&#10;自動的に生成された説明">
            <a:extLst>
              <a:ext uri="{FF2B5EF4-FFF2-40B4-BE49-F238E27FC236}">
                <a16:creationId xmlns:a16="http://schemas.microsoft.com/office/drawing/2014/main" id="{B9FAD9A0-50BA-4509-83C9-7E3F69EDC0F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061" y="9303494"/>
            <a:ext cx="2035126" cy="79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60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0">
            <a:extLst>
              <a:ext uri="{FF2B5EF4-FFF2-40B4-BE49-F238E27FC236}">
                <a16:creationId xmlns:a16="http://schemas.microsoft.com/office/drawing/2014/main" id="{6CA96EE4-5BAD-4681-8E05-AFC8F2C53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644" y="8637753"/>
            <a:ext cx="3523210" cy="140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000"/>
          </a:p>
        </p:txBody>
      </p:sp>
      <p:sp>
        <p:nvSpPr>
          <p:cNvPr id="21" name="Text Box 11">
            <a:extLst>
              <a:ext uri="{FF2B5EF4-FFF2-40B4-BE49-F238E27FC236}">
                <a16:creationId xmlns:a16="http://schemas.microsoft.com/office/drawing/2014/main" id="{E3A444F6-B337-463B-B16A-702C35EEF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935" y="8670782"/>
            <a:ext cx="15573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●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ご用命・お問い合わせは</a:t>
            </a:r>
          </a:p>
        </p:txBody>
      </p:sp>
      <p:sp>
        <p:nvSpPr>
          <p:cNvPr id="22" name="Line 12">
            <a:extLst>
              <a:ext uri="{FF2B5EF4-FFF2-40B4-BE49-F238E27FC236}">
                <a16:creationId xmlns:a16="http://schemas.microsoft.com/office/drawing/2014/main" id="{31810F93-0C95-4504-8B2B-430EBC35C71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5768" y="10136353"/>
            <a:ext cx="735590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" name="AutoShape 33">
            <a:extLst>
              <a:ext uri="{FF2B5EF4-FFF2-40B4-BE49-F238E27FC236}">
                <a16:creationId xmlns:a16="http://schemas.microsoft.com/office/drawing/2014/main" id="{4CFD2F55-A34E-44D5-8743-899D32BFF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32" y="8639341"/>
            <a:ext cx="3676650" cy="1400175"/>
          </a:xfrm>
          <a:prstGeom prst="roundRect">
            <a:avLst>
              <a:gd name="adj" fmla="val 2296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000"/>
          </a:p>
        </p:txBody>
      </p:sp>
      <p:sp>
        <p:nvSpPr>
          <p:cNvPr id="24" name="Rectangle 35">
            <a:extLst>
              <a:ext uri="{FF2B5EF4-FFF2-40B4-BE49-F238E27FC236}">
                <a16:creationId xmlns:a16="http://schemas.microsoft.com/office/drawing/2014/main" id="{4DC93DA0-38FA-471F-93A6-D69B36F32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171" y="9480076"/>
            <a:ext cx="200854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0120-77- 4717</a:t>
            </a:r>
          </a:p>
        </p:txBody>
      </p:sp>
      <p:sp>
        <p:nvSpPr>
          <p:cNvPr id="25" name="Text Box 99">
            <a:extLst>
              <a:ext uri="{FF2B5EF4-FFF2-40B4-BE49-F238E27FC236}">
                <a16:creationId xmlns:a16="http://schemas.microsoft.com/office/drawing/2014/main" id="{53C09C8F-328F-453C-90E9-905640149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59" y="9446739"/>
            <a:ext cx="503237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9" tIns="49785" rIns="99569" bIns="49785">
            <a:spAutoFit/>
          </a:bodyPr>
          <a:lstStyle>
            <a:lvl1pPr defTabSz="995363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95363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95363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95363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95363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500">
                <a:ea typeface="MS UI Gothic" panose="020B0600070205080204" pitchFamily="50" charset="-128"/>
              </a:rPr>
              <a:t>ﾌﾘｰﾀﾞｲﾔﾙ</a:t>
            </a:r>
          </a:p>
        </p:txBody>
      </p:sp>
      <p:pic>
        <p:nvPicPr>
          <p:cNvPr id="26" name="Picture 100" descr="free1">
            <a:extLst>
              <a:ext uri="{FF2B5EF4-FFF2-40B4-BE49-F238E27FC236}">
                <a16:creationId xmlns:a16="http://schemas.microsoft.com/office/drawing/2014/main" id="{521953AC-935E-44D2-8B1E-D0F2D5682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84" y="9595964"/>
            <a:ext cx="250825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38">
            <a:extLst>
              <a:ext uri="{FF2B5EF4-FFF2-40B4-BE49-F238E27FC236}">
                <a16:creationId xmlns:a16="http://schemas.microsoft.com/office/drawing/2014/main" id="{8945195A-1D71-43DC-BC8F-C9730DF34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446" y="9761703"/>
            <a:ext cx="3294063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100">
                <a:latin typeface="Meiryo UI" panose="020B0604030504040204" pitchFamily="50" charset="-128"/>
                <a:ea typeface="Meiryo UI" panose="020B0604030504040204" pitchFamily="50" charset="-128"/>
              </a:rPr>
              <a:t>メールアドレス　</a:t>
            </a:r>
            <a:r>
              <a:rPr lang="en-US" altLang="ja-JP" sz="1100">
                <a:latin typeface="Meiryo UI" panose="020B0604030504040204" pitchFamily="50" charset="-128"/>
                <a:ea typeface="Meiryo UI" panose="020B0604030504040204" pitchFamily="50" charset="-128"/>
              </a:rPr>
              <a:t>omron_support@omron.com</a:t>
            </a:r>
          </a:p>
        </p:txBody>
      </p:sp>
      <p:sp>
        <p:nvSpPr>
          <p:cNvPr id="28" name="Rectangle 39">
            <a:extLst>
              <a:ext uri="{FF2B5EF4-FFF2-40B4-BE49-F238E27FC236}">
                <a16:creationId xmlns:a16="http://schemas.microsoft.com/office/drawing/2014/main" id="{30E21BEA-7A0C-4556-A32E-C10763C66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100" y="9163712"/>
            <a:ext cx="3666914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7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オムロン電子機器カスタマサポートセンタ</a:t>
            </a:r>
          </a:p>
        </p:txBody>
      </p:sp>
      <p:sp>
        <p:nvSpPr>
          <p:cNvPr id="29" name="テキスト ボックス 53">
            <a:extLst>
              <a:ext uri="{FF2B5EF4-FFF2-40B4-BE49-F238E27FC236}">
                <a16:creationId xmlns:a16="http://schemas.microsoft.com/office/drawing/2014/main" id="{99BE3B13-0B01-47EB-9D90-EAD50CF9E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93" y="10429875"/>
            <a:ext cx="1671806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IoT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ソリューション事業本部</a:t>
            </a:r>
          </a:p>
        </p:txBody>
      </p:sp>
      <p:sp>
        <p:nvSpPr>
          <p:cNvPr id="30" name="Text Box 208">
            <a:extLst>
              <a:ext uri="{FF2B5EF4-FFF2-40B4-BE49-F238E27FC236}">
                <a16:creationId xmlns:a16="http://schemas.microsoft.com/office/drawing/2014/main" id="{0721BDC9-949D-45C3-A11D-E92CA9DA0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8545" y="10421938"/>
            <a:ext cx="465024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5" tIns="45713" rIns="91425" bIns="45713">
            <a:spAutoFit/>
          </a:bodyPr>
          <a:lstStyle>
            <a:lvl1pPr defTabSz="912813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〒108-0075 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東京都港区港南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2-3-13 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品川フロントビル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7F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TEL:03-6718-3630</a:t>
            </a:r>
          </a:p>
        </p:txBody>
      </p:sp>
      <p:pic>
        <p:nvPicPr>
          <p:cNvPr id="31" name="Picture 3">
            <a:extLst>
              <a:ext uri="{FF2B5EF4-FFF2-40B4-BE49-F238E27FC236}">
                <a16:creationId xmlns:a16="http://schemas.microsoft.com/office/drawing/2014/main" id="{1239EEEC-7711-459E-9ECA-1CC397751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2" y="10215563"/>
            <a:ext cx="3332162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 Box 34">
            <a:extLst>
              <a:ext uri="{FF2B5EF4-FFF2-40B4-BE49-F238E27FC236}">
                <a16:creationId xmlns:a16="http://schemas.microsoft.com/office/drawing/2014/main" id="{30747548-5E13-45A7-9030-7B49BBFB3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47" y="8673792"/>
            <a:ext cx="370385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ご購入前の機種選定についてのご相談から、ご購入後の設置に関するアドバイスやトラブル対応など、さまざまなご相談に無料で対応させていただきます！</a:t>
            </a:r>
          </a:p>
        </p:txBody>
      </p:sp>
      <p:sp>
        <p:nvSpPr>
          <p:cNvPr id="33" name="Text Box 11">
            <a:extLst>
              <a:ext uri="{FF2B5EF4-FFF2-40B4-BE49-F238E27FC236}">
                <a16:creationId xmlns:a16="http://schemas.microsoft.com/office/drawing/2014/main" id="{A044179B-84AF-4EA3-ACCD-25F3BC3C1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0655" y="10389074"/>
            <a:ext cx="88741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ts val="400"/>
              </a:lnSpc>
              <a:spcBef>
                <a:spcPct val="50000"/>
              </a:spcBef>
              <a:buFontTx/>
              <a:buNone/>
            </a:pPr>
            <a:r>
              <a:rPr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CC-105</a:t>
            </a:r>
          </a:p>
          <a:p>
            <a:pPr eaLnBrk="1" hangingPunct="1">
              <a:lnSpc>
                <a:spcPts val="400"/>
              </a:lnSpc>
              <a:spcBef>
                <a:spcPct val="50000"/>
              </a:spcBef>
              <a:buFontTx/>
              <a:buNone/>
            </a:pPr>
            <a:r>
              <a:rPr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2023</a:t>
            </a:r>
            <a:r>
              <a:rPr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月現在</a:t>
            </a:r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99D9F0E8-2351-438F-AB0F-CFAFBC749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6448339"/>
            <a:ext cx="5229225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テキスト ボックス 11">
            <a:extLst>
              <a:ext uri="{FF2B5EF4-FFF2-40B4-BE49-F238E27FC236}">
                <a16:creationId xmlns:a16="http://schemas.microsoft.com/office/drawing/2014/main" id="{742C372D-2A5C-4FEC-AA18-7B6F54C05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" y="6210214"/>
            <a:ext cx="27765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000">
                <a:latin typeface="メイリオ" panose="020B0604030504040204" pitchFamily="50" charset="-128"/>
                <a:ea typeface="メイリオ" panose="020B0604030504040204" pitchFamily="50" charset="-128"/>
              </a:rPr>
              <a:t>■無償保証期間延長サービスパック</a:t>
            </a:r>
            <a:endParaRPr lang="en-US" altLang="ja-JP" sz="10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6" name="テキスト ボックス 11">
            <a:extLst>
              <a:ext uri="{FF2B5EF4-FFF2-40B4-BE49-F238E27FC236}">
                <a16:creationId xmlns:a16="http://schemas.microsoft.com/office/drawing/2014/main" id="{398E9F15-1510-4AF5-B3E3-90205A2B6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3163" y="7264314"/>
            <a:ext cx="2389187" cy="588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FontTx/>
              <a:buNone/>
              <a:defRPr/>
            </a:pPr>
            <a:r>
              <a:rPr lang="en-US" altLang="ja-JP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*1 </a:t>
            </a:r>
            <a:r>
              <a:rPr lang="ja-JP" altLang="en-US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「製品寿命」は、「設計上の標準使用期間」と同義です。</a:t>
            </a:r>
            <a:endParaRPr lang="en-US" altLang="ja-JP" sz="7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buFontTx/>
              <a:buNone/>
              <a:defRPr/>
            </a:pPr>
            <a:r>
              <a:rPr lang="ja-JP" altLang="en-US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*</a:t>
            </a:r>
            <a:r>
              <a:rPr lang="en-US" altLang="ja-JP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 </a:t>
            </a:r>
            <a:r>
              <a:rPr lang="ja-JP" altLang="en-US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記載の保証内容と保証年数をご提供するには、ご愛用者</a:t>
            </a:r>
            <a:endParaRPr lang="en-US" altLang="ja-JP" sz="7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buFontTx/>
              <a:buNone/>
              <a:defRPr/>
            </a:pPr>
            <a:r>
              <a:rPr lang="ja-JP" altLang="en-US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 登録が必要です。</a:t>
            </a:r>
            <a:endParaRPr lang="en-US" altLang="ja-JP" sz="7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buFontTx/>
              <a:buNone/>
              <a:defRPr/>
            </a:pPr>
            <a:r>
              <a:rPr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左記型式は、いずれもオープン価格です。</a:t>
            </a:r>
            <a:endParaRPr lang="en-US" altLang="ja-JP" sz="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7" name="テキスト ボックス 11">
            <a:extLst>
              <a:ext uri="{FF2B5EF4-FFF2-40B4-BE49-F238E27FC236}">
                <a16:creationId xmlns:a16="http://schemas.microsoft.com/office/drawing/2014/main" id="{FEC9A355-6DB7-4732-86C0-12148A986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" y="94747"/>
            <a:ext cx="13763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000">
                <a:latin typeface="メイリオ" panose="020B0604030504040204" pitchFamily="50" charset="-128"/>
                <a:ea typeface="メイリオ" panose="020B0604030504040204" pitchFamily="50" charset="-128"/>
              </a:rPr>
              <a:t>■仕様</a:t>
            </a:r>
            <a:endParaRPr lang="en-US" altLang="ja-JP" sz="10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8" name="テキスト ボックス 11">
            <a:extLst>
              <a:ext uri="{FF2B5EF4-FFF2-40B4-BE49-F238E27FC236}">
                <a16:creationId xmlns:a16="http://schemas.microsoft.com/office/drawing/2014/main" id="{4712FBA6-472B-41DD-9F46-602A8E97B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25" y="6640426"/>
            <a:ext cx="2354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700">
                <a:solidFill>
                  <a:srgbClr val="0066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●無償保証延長 フルサービスパック商品（</a:t>
            </a:r>
            <a:r>
              <a:rPr lang="en-US" altLang="ja-JP" sz="700">
                <a:solidFill>
                  <a:srgbClr val="0066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GM</a:t>
            </a:r>
            <a:r>
              <a:rPr lang="ja-JP" altLang="en-US" sz="700">
                <a:solidFill>
                  <a:srgbClr val="0066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型式）</a:t>
            </a:r>
            <a:endParaRPr lang="en-US" altLang="ja-JP" sz="700">
              <a:solidFill>
                <a:srgbClr val="0066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700">
                <a:solidFill>
                  <a:srgbClr val="0066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保証範囲＝「製品故障」＋「製品寿命</a:t>
            </a:r>
            <a:r>
              <a:rPr lang="ja-JP" altLang="en-US" sz="500">
                <a:solidFill>
                  <a:srgbClr val="0066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*</a:t>
            </a:r>
            <a:r>
              <a:rPr lang="en-US" altLang="ja-JP" sz="500">
                <a:solidFill>
                  <a:srgbClr val="0066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700">
                <a:solidFill>
                  <a:srgbClr val="0066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</a:t>
            </a:r>
            <a:endParaRPr lang="en-US" altLang="ja-JP" sz="700">
              <a:solidFill>
                <a:srgbClr val="0066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40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70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●無償保証延長 標準サービスパック商品（</a:t>
            </a:r>
            <a:r>
              <a:rPr lang="en-US" altLang="ja-JP" sz="70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GL</a:t>
            </a:r>
            <a:r>
              <a:rPr lang="ja-JP" altLang="en-US" sz="70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型式）</a:t>
            </a:r>
            <a:endParaRPr lang="en-US" altLang="ja-JP" sz="70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70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保証範囲＝「製品故障」</a:t>
            </a:r>
            <a:endParaRPr lang="en-US" altLang="ja-JP" sz="700">
              <a:solidFill>
                <a:srgbClr val="0066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286DD000-1D3B-4E7A-8207-6370A637874B}"/>
              </a:ext>
            </a:extLst>
          </p:cNvPr>
          <p:cNvSpPr/>
          <p:nvPr/>
        </p:nvSpPr>
        <p:spPr>
          <a:xfrm>
            <a:off x="5049838" y="6626139"/>
            <a:ext cx="2214562" cy="59055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0" name="テキスト ボックス 3">
            <a:extLst>
              <a:ext uri="{FF2B5EF4-FFF2-40B4-BE49-F238E27FC236}">
                <a16:creationId xmlns:a16="http://schemas.microsoft.com/office/drawing/2014/main" id="{F2134768-7A97-4992-A6C7-18ED17D9B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8388" y="6184814"/>
            <a:ext cx="40878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800"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lang="en-US" altLang="ja-JP" sz="800">
                <a:latin typeface="Meiryo UI" panose="020B0604030504040204" pitchFamily="50" charset="-128"/>
                <a:ea typeface="Meiryo UI" panose="020B0604030504040204" pitchFamily="50" charset="-128"/>
              </a:rPr>
              <a:t>UPS</a:t>
            </a:r>
            <a:r>
              <a:rPr lang="ja-JP" altLang="en-US" sz="800">
                <a:latin typeface="Meiryo UI" panose="020B0604030504040204" pitchFamily="50" charset="-128"/>
                <a:ea typeface="Meiryo UI" panose="020B0604030504040204" pitchFamily="50" charset="-128"/>
              </a:rPr>
              <a:t>本体」と「無償保証期間延長サービス」がパックになった商品です。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800">
                <a:latin typeface="Meiryo UI" panose="020B0604030504040204" pitchFamily="50" charset="-128"/>
                <a:ea typeface="Meiryo UI" panose="020B0604030504040204" pitchFamily="50" charset="-128"/>
              </a:rPr>
              <a:t>ご使用される年数と、ご希望の保証範囲に応じて、型式をお選びいただけます。</a:t>
            </a:r>
          </a:p>
        </p:txBody>
      </p:sp>
      <p:sp>
        <p:nvSpPr>
          <p:cNvPr id="41" name="テキスト ボックス 11">
            <a:extLst>
              <a:ext uri="{FF2B5EF4-FFF2-40B4-BE49-F238E27FC236}">
                <a16:creationId xmlns:a16="http://schemas.microsoft.com/office/drawing/2014/main" id="{6CF5C361-0954-4BC9-AD53-D9A0DBEE6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3" y="94747"/>
            <a:ext cx="13763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000">
                <a:latin typeface="メイリオ" panose="020B0604030504040204" pitchFamily="50" charset="-128"/>
                <a:ea typeface="メイリオ" panose="020B0604030504040204" pitchFamily="50" charset="-128"/>
              </a:rPr>
              <a:t>■オプション金具</a:t>
            </a:r>
            <a:endParaRPr lang="en-US" altLang="ja-JP" sz="10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42" name="オブジェクト 1">
            <a:extLst>
              <a:ext uri="{FF2B5EF4-FFF2-40B4-BE49-F238E27FC236}">
                <a16:creationId xmlns:a16="http://schemas.microsoft.com/office/drawing/2014/main" id="{DDAAC164-3758-40FA-BFB3-F5E6FDD855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1636744"/>
              </p:ext>
            </p:extLst>
          </p:nvPr>
        </p:nvGraphicFramePr>
        <p:xfrm>
          <a:off x="5216525" y="297947"/>
          <a:ext cx="2132013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ワークシート" r:id="rId6" imgW="3886052" imgH="3057722" progId="Excel.Sheet.12">
                  <p:embed/>
                </p:oleObj>
              </mc:Choice>
              <mc:Fallback>
                <p:oleObj name="ワークシート" r:id="rId6" imgW="3886052" imgH="3057722" progId="Excel.Sheet.12">
                  <p:embed/>
                  <p:pic>
                    <p:nvPicPr>
                      <p:cNvPr id="42" name="オブジェクト 1">
                        <a:extLst>
                          <a:ext uri="{FF2B5EF4-FFF2-40B4-BE49-F238E27FC236}">
                            <a16:creationId xmlns:a16="http://schemas.microsoft.com/office/drawing/2014/main" id="{DDAAC164-3758-40FA-BFB3-F5E6FDD855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6525" y="297947"/>
                        <a:ext cx="2132013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" name="Picture 67">
            <a:extLst>
              <a:ext uri="{FF2B5EF4-FFF2-40B4-BE49-F238E27FC236}">
                <a16:creationId xmlns:a16="http://schemas.microsoft.com/office/drawing/2014/main" id="{51BCFA38-EFEE-436F-8C19-462ABF06C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566235"/>
            <a:ext cx="56832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68">
            <a:extLst>
              <a:ext uri="{FF2B5EF4-FFF2-40B4-BE49-F238E27FC236}">
                <a16:creationId xmlns:a16="http://schemas.microsoft.com/office/drawing/2014/main" id="{6145009A-6B85-437B-ADD0-5E6DF5DC7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0" y="1509210"/>
            <a:ext cx="78422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69">
            <a:extLst>
              <a:ext uri="{FF2B5EF4-FFF2-40B4-BE49-F238E27FC236}">
                <a16:creationId xmlns:a16="http://schemas.microsoft.com/office/drawing/2014/main" id="{270D900A-F202-4732-9161-ACF6B0D96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675" y="1028197"/>
            <a:ext cx="61436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テキスト ボックス 9">
            <a:extLst>
              <a:ext uri="{FF2B5EF4-FFF2-40B4-BE49-F238E27FC236}">
                <a16:creationId xmlns:a16="http://schemas.microsoft.com/office/drawing/2014/main" id="{E12C28E0-C6C4-44BE-9C42-579AA1938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0975" y="3988885"/>
            <a:ext cx="24638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60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*</a:t>
            </a:r>
            <a:r>
              <a:rPr lang="en-US" altLang="ja-JP" sz="60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 </a:t>
            </a:r>
            <a:r>
              <a:rPr lang="ja-JP" altLang="en-US" sz="600">
                <a:latin typeface="Meiryo UI" panose="020B0604030504040204" pitchFamily="50" charset="-128"/>
                <a:ea typeface="Meiryo UI" panose="020B0604030504040204" pitchFamily="50" charset="-128"/>
              </a:rPr>
              <a:t>電源スイッチを</a:t>
            </a:r>
            <a:r>
              <a:rPr lang="en-US" altLang="ja-JP" sz="600">
                <a:latin typeface="Meiryo UI" panose="020B0604030504040204" pitchFamily="50" charset="-128"/>
                <a:ea typeface="Meiryo UI" panose="020B0604030504040204" pitchFamily="50" charset="-128"/>
              </a:rPr>
              <a:t>ON</a:t>
            </a:r>
            <a:r>
              <a:rPr lang="ja-JP" altLang="en-US" sz="600">
                <a:latin typeface="Meiryo UI" panose="020B0604030504040204" pitchFamily="50" charset="-128"/>
                <a:ea typeface="Meiryo UI" panose="020B0604030504040204" pitchFamily="50" charset="-128"/>
              </a:rPr>
              <a:t>にして</a:t>
            </a:r>
            <a:r>
              <a:rPr lang="en-US" altLang="ja-JP" sz="600">
                <a:latin typeface="Meiryo UI" panose="020B0604030504040204" pitchFamily="50" charset="-128"/>
                <a:ea typeface="Meiryo UI" panose="020B0604030504040204" pitchFamily="50" charset="-128"/>
              </a:rPr>
              <a:t>UPS</a:t>
            </a:r>
            <a:r>
              <a:rPr lang="ja-JP" altLang="en-US" sz="600">
                <a:latin typeface="Meiryo UI" panose="020B0604030504040204" pitchFamily="50" charset="-128"/>
                <a:ea typeface="Meiryo UI" panose="020B0604030504040204" pitchFamily="50" charset="-128"/>
              </a:rPr>
              <a:t>を起動できる入力電圧範囲です。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60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*</a:t>
            </a:r>
            <a:r>
              <a:rPr lang="en-US" altLang="ja-JP" sz="60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 </a:t>
            </a:r>
            <a:r>
              <a:rPr lang="ja-JP" altLang="en-US" sz="600">
                <a:latin typeface="Meiryo UI" panose="020B0604030504040204" pitchFamily="50" charset="-128"/>
                <a:ea typeface="Meiryo UI" panose="020B0604030504040204" pitchFamily="50" charset="-128"/>
              </a:rPr>
              <a:t>商用運転が可能な入力電圧範囲です。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60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*</a:t>
            </a:r>
            <a:r>
              <a:rPr lang="en-US" altLang="ja-JP" sz="60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 </a:t>
            </a:r>
            <a:r>
              <a:rPr lang="ja-JP" altLang="en-US" sz="600">
                <a:latin typeface="Meiryo UI" panose="020B0604030504040204" pitchFamily="50" charset="-128"/>
                <a:ea typeface="Meiryo UI" panose="020B0604030504040204" pitchFamily="50" charset="-128"/>
              </a:rPr>
              <a:t>定格負荷接続時。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60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*</a:t>
            </a:r>
            <a:r>
              <a:rPr lang="en-US" altLang="ja-JP" sz="60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 </a:t>
            </a:r>
            <a:r>
              <a:rPr lang="ja-JP" altLang="en-US" sz="600">
                <a:latin typeface="Meiryo UI" panose="020B0604030504040204" pitchFamily="50" charset="-128"/>
                <a:ea typeface="Meiryo UI" panose="020B0604030504040204" pitchFamily="50" charset="-128"/>
              </a:rPr>
              <a:t>周囲温度</a:t>
            </a:r>
            <a:r>
              <a:rPr lang="en-US" altLang="ja-JP" sz="600">
                <a:latin typeface="Meiryo UI" panose="020B0604030504040204" pitchFamily="50" charset="-128"/>
                <a:ea typeface="Meiryo UI" panose="020B0604030504040204" pitchFamily="50" charset="-128"/>
              </a:rPr>
              <a:t>25℃</a:t>
            </a:r>
            <a:r>
              <a:rPr lang="ja-JP" altLang="en-US" sz="600">
                <a:latin typeface="Meiryo UI" panose="020B0604030504040204" pitchFamily="50" charset="-128"/>
                <a:ea typeface="Meiryo UI" panose="020B0604030504040204" pitchFamily="50" charset="-128"/>
              </a:rPr>
              <a:t>、バッテリが初期状態の場合。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60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*</a:t>
            </a:r>
            <a:r>
              <a:rPr lang="en-US" altLang="ja-JP" sz="60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 </a:t>
            </a:r>
            <a:r>
              <a:rPr lang="ja-JP" altLang="en-US" sz="600">
                <a:latin typeface="Meiryo UI" panose="020B0604030504040204" pitchFamily="50" charset="-128"/>
                <a:ea typeface="Meiryo UI" panose="020B0604030504040204" pitchFamily="50" charset="-128"/>
              </a:rPr>
              <a:t>縦置き時は、オプションの縦置き固定金具</a:t>
            </a:r>
            <a:r>
              <a:rPr lang="en-US" altLang="ja-JP" sz="60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600">
                <a:latin typeface="Meiryo UI" panose="020B0604030504040204" pitchFamily="50" charset="-128"/>
                <a:ea typeface="Meiryo UI" panose="020B0604030504040204" pitchFamily="50" charset="-128"/>
              </a:rPr>
              <a:t>スタンド兼用</a:t>
            </a:r>
            <a:r>
              <a:rPr lang="en-US" altLang="ja-JP" sz="60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600">
                <a:latin typeface="Meiryo UI" panose="020B0604030504040204" pitchFamily="50" charset="-128"/>
                <a:ea typeface="Meiryo UI" panose="020B0604030504040204" pitchFamily="50" charset="-128"/>
              </a:rPr>
              <a:t>が必要です。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60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*</a:t>
            </a:r>
            <a:r>
              <a:rPr lang="en-US" altLang="ja-JP" sz="60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 </a:t>
            </a:r>
            <a:r>
              <a:rPr lang="ja-JP" altLang="en-US" sz="600">
                <a:latin typeface="Meiryo UI" panose="020B0604030504040204" pitchFamily="50" charset="-128"/>
                <a:ea typeface="Meiryo UI" panose="020B0604030504040204" pitchFamily="50" charset="-128"/>
              </a:rPr>
              <a:t>設置時に隣接機器がある場合は、その表面温度を考慮した温度が仕</a:t>
            </a:r>
            <a:endParaRPr lang="en-US" altLang="ja-JP" sz="60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600">
                <a:latin typeface="Meiryo UI" panose="020B0604030504040204" pitchFamily="50" charset="-128"/>
                <a:ea typeface="Meiryo UI" panose="020B0604030504040204" pitchFamily="50" charset="-128"/>
              </a:rPr>
              <a:t>     </a:t>
            </a:r>
            <a:r>
              <a:rPr lang="ja-JP" altLang="en-US" sz="600">
                <a:latin typeface="Meiryo UI" panose="020B0604030504040204" pitchFamily="50" charset="-128"/>
                <a:ea typeface="Meiryo UI" panose="020B0604030504040204" pitchFamily="50" charset="-128"/>
              </a:rPr>
              <a:t>様としての周囲温度です。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60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*</a:t>
            </a:r>
            <a:r>
              <a:rPr lang="en-US" altLang="ja-JP" sz="60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 </a:t>
            </a:r>
            <a:r>
              <a:rPr lang="ja-JP" altLang="en-US" sz="600">
                <a:latin typeface="Meiryo UI" panose="020B0604030504040204" pitchFamily="50" charset="-128"/>
                <a:ea typeface="Meiryo UI" panose="020B0604030504040204" pitchFamily="50" charset="-128"/>
              </a:rPr>
              <a:t>定格入力電圧時。発熱量</a:t>
            </a:r>
            <a:r>
              <a:rPr lang="en-US" altLang="ja-JP" sz="600">
                <a:latin typeface="Meiryo UI" panose="020B0604030504040204" pitchFamily="50" charset="-128"/>
                <a:ea typeface="Meiryo UI" panose="020B0604030504040204" pitchFamily="50" charset="-128"/>
              </a:rPr>
              <a:t>(kJ/h)</a:t>
            </a:r>
            <a:r>
              <a:rPr lang="ja-JP" altLang="en-US" sz="600">
                <a:latin typeface="Meiryo UI" panose="020B0604030504040204" pitchFamily="50" charset="-128"/>
                <a:ea typeface="Meiryo UI" panose="020B0604030504040204" pitchFamily="50" charset="-128"/>
              </a:rPr>
              <a:t>に換算する場合、「内部消費電力  </a:t>
            </a:r>
            <a:endParaRPr lang="en-US" altLang="ja-JP" sz="60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600">
                <a:latin typeface="Meiryo UI" panose="020B0604030504040204" pitchFamily="50" charset="-128"/>
                <a:ea typeface="Meiryo UI" panose="020B0604030504040204" pitchFamily="50" charset="-128"/>
              </a:rPr>
              <a:t>     (W)x3.6</a:t>
            </a:r>
            <a:r>
              <a:rPr lang="ja-JP" altLang="en-US" sz="600">
                <a:latin typeface="Meiryo UI" panose="020B0604030504040204" pitchFamily="50" charset="-128"/>
                <a:ea typeface="Meiryo UI" panose="020B0604030504040204" pitchFamily="50" charset="-128"/>
              </a:rPr>
              <a:t>」で計算してください。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60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*</a:t>
            </a:r>
            <a:r>
              <a:rPr lang="en-US" altLang="ja-JP" sz="60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 </a:t>
            </a:r>
            <a:r>
              <a:rPr lang="ja-JP" altLang="en-US" sz="600">
                <a:latin typeface="Meiryo UI" panose="020B0604030504040204" pitchFamily="50" charset="-128"/>
                <a:ea typeface="Meiryo UI" panose="020B0604030504040204" pitchFamily="50" charset="-128"/>
              </a:rPr>
              <a:t>本ケーブルの</a:t>
            </a:r>
            <a:r>
              <a:rPr lang="en-US" altLang="ja-JP" sz="600">
                <a:latin typeface="Meiryo UI" panose="020B0604030504040204" pitchFamily="50" charset="-128"/>
                <a:ea typeface="Meiryo UI" panose="020B0604030504040204" pitchFamily="50" charset="-128"/>
              </a:rPr>
              <a:t>UPS</a:t>
            </a:r>
            <a:r>
              <a:rPr lang="ja-JP" altLang="en-US" sz="600">
                <a:latin typeface="Meiryo UI" panose="020B0604030504040204" pitchFamily="50" charset="-128"/>
                <a:ea typeface="Meiryo UI" panose="020B0604030504040204" pitchFamily="50" charset="-128"/>
              </a:rPr>
              <a:t>側のコネクタは</a:t>
            </a:r>
            <a:r>
              <a:rPr lang="en-US" altLang="ja-JP" sz="600">
                <a:latin typeface="Meiryo UI" panose="020B0604030504040204" pitchFamily="50" charset="-128"/>
                <a:ea typeface="Meiryo UI" panose="020B0604030504040204" pitchFamily="50" charset="-128"/>
              </a:rPr>
              <a:t>mini-B</a:t>
            </a:r>
            <a:r>
              <a:rPr lang="ja-JP" altLang="en-US" sz="600">
                <a:latin typeface="Meiryo UI" panose="020B0604030504040204" pitchFamily="50" charset="-128"/>
                <a:ea typeface="Meiryo UI" panose="020B0604030504040204" pitchFamily="50" charset="-128"/>
              </a:rPr>
              <a:t>タイプです。</a:t>
            </a:r>
            <a:r>
              <a:rPr lang="en-US" altLang="ja-JP" sz="600">
                <a:latin typeface="Meiryo UI" panose="020B0604030504040204" pitchFamily="50" charset="-128"/>
                <a:ea typeface="Meiryo UI" panose="020B0604030504040204" pitchFamily="50" charset="-128"/>
              </a:rPr>
              <a:t>B</a:t>
            </a:r>
            <a:r>
              <a:rPr lang="ja-JP" altLang="en-US" sz="600">
                <a:latin typeface="Meiryo UI" panose="020B0604030504040204" pitchFamily="50" charset="-128"/>
                <a:ea typeface="Meiryo UI" panose="020B0604030504040204" pitchFamily="50" charset="-128"/>
              </a:rPr>
              <a:t>タイプの</a:t>
            </a:r>
            <a:r>
              <a:rPr lang="en-US" altLang="ja-JP" sz="600">
                <a:latin typeface="Meiryo UI" panose="020B0604030504040204" pitchFamily="50" charset="-128"/>
                <a:ea typeface="Meiryo UI" panose="020B0604030504040204" pitchFamily="50" charset="-128"/>
              </a:rPr>
              <a:t>USB</a:t>
            </a:r>
            <a:r>
              <a:rPr lang="ja-JP" altLang="en-US" sz="600">
                <a:latin typeface="Meiryo UI" panose="020B0604030504040204" pitchFamily="50" charset="-128"/>
                <a:ea typeface="Meiryo UI" panose="020B0604030504040204" pitchFamily="50" charset="-128"/>
              </a:rPr>
              <a:t>コネク</a:t>
            </a:r>
            <a:endParaRPr lang="en-US" altLang="ja-JP" sz="60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600">
                <a:latin typeface="Meiryo UI" panose="020B0604030504040204" pitchFamily="50" charset="-128"/>
                <a:ea typeface="Meiryo UI" panose="020B0604030504040204" pitchFamily="50" charset="-128"/>
              </a:rPr>
              <a:t>     </a:t>
            </a:r>
            <a:r>
              <a:rPr lang="ja-JP" altLang="en-US" sz="600">
                <a:latin typeface="Meiryo UI" panose="020B0604030504040204" pitchFamily="50" charset="-128"/>
                <a:ea typeface="Meiryo UI" panose="020B0604030504040204" pitchFamily="50" charset="-128"/>
              </a:rPr>
              <a:t>タにはご使用いただけません。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60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*</a:t>
            </a:r>
            <a:r>
              <a:rPr lang="en-US" altLang="ja-JP" sz="60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 </a:t>
            </a:r>
            <a:r>
              <a:rPr lang="en-US" altLang="ja-JP" sz="600">
                <a:latin typeface="Meiryo UI" panose="020B0604030504040204" pitchFamily="50" charset="-128"/>
                <a:ea typeface="Meiryo UI" panose="020B0604030504040204" pitchFamily="50" charset="-128"/>
              </a:rPr>
              <a:t>AC</a:t>
            </a:r>
            <a:r>
              <a:rPr lang="ja-JP" altLang="en-US" sz="600">
                <a:latin typeface="Meiryo UI" panose="020B0604030504040204" pitchFamily="50" charset="-128"/>
                <a:ea typeface="Meiryo UI" panose="020B0604030504040204" pitchFamily="50" charset="-128"/>
              </a:rPr>
              <a:t>ケーブルおよびオプションの</a:t>
            </a:r>
            <a:r>
              <a:rPr lang="en-US" altLang="ja-JP" sz="600">
                <a:latin typeface="Meiryo UI" panose="020B0604030504040204" pitchFamily="50" charset="-128"/>
                <a:ea typeface="Meiryo UI" panose="020B0604030504040204" pitchFamily="50" charset="-128"/>
              </a:rPr>
              <a:t>USB</a:t>
            </a:r>
            <a:r>
              <a:rPr lang="ja-JP" altLang="en-US" sz="600">
                <a:latin typeface="Meiryo UI" panose="020B0604030504040204" pitchFamily="50" charset="-128"/>
                <a:ea typeface="Meiryo UI" panose="020B0604030504040204" pitchFamily="50" charset="-128"/>
              </a:rPr>
              <a:t>通信ケーブル用です。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60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*</a:t>
            </a:r>
            <a:r>
              <a:rPr lang="en-US" altLang="ja-JP" sz="60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 </a:t>
            </a:r>
            <a:r>
              <a:rPr lang="ja-JP" altLang="en-US" sz="600">
                <a:latin typeface="Meiryo UI" panose="020B0604030504040204" pitchFamily="50" charset="-128"/>
                <a:ea typeface="Meiryo UI" panose="020B0604030504040204" pitchFamily="50" charset="-128"/>
              </a:rPr>
              <a:t>床面・天面固定も可。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60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*</a:t>
            </a:r>
            <a:r>
              <a:rPr lang="en-US" altLang="ja-JP" sz="60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11 </a:t>
            </a:r>
            <a:r>
              <a:rPr lang="en-US" altLang="ja-JP" sz="600">
                <a:latin typeface="Meiryo UI" panose="020B0604030504040204" pitchFamily="50" charset="-128"/>
                <a:ea typeface="Meiryo UI" panose="020B0604030504040204" pitchFamily="50" charset="-128"/>
              </a:rPr>
              <a:t>BV55REM</a:t>
            </a:r>
            <a:r>
              <a:rPr lang="ja-JP" altLang="en-US" sz="600"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en-US" altLang="ja-JP" sz="600">
                <a:latin typeface="Meiryo UI" panose="020B0604030504040204" pitchFamily="50" charset="-128"/>
                <a:ea typeface="Meiryo UI" panose="020B0604030504040204" pitchFamily="50" charset="-128"/>
              </a:rPr>
              <a:t>USB</a:t>
            </a:r>
            <a:r>
              <a:rPr lang="ja-JP" altLang="en-US" sz="600">
                <a:latin typeface="Meiryo UI" panose="020B0604030504040204" pitchFamily="50" charset="-128"/>
                <a:ea typeface="Meiryo UI" panose="020B0604030504040204" pitchFamily="50" charset="-128"/>
              </a:rPr>
              <a:t>機能（</a:t>
            </a:r>
            <a:r>
              <a:rPr lang="en-US" altLang="ja-JP" sz="600">
                <a:latin typeface="Meiryo UI" panose="020B0604030504040204" pitchFamily="50" charset="-128"/>
                <a:ea typeface="Meiryo UI" panose="020B0604030504040204" pitchFamily="50" charset="-128"/>
              </a:rPr>
              <a:t>UPS</a:t>
            </a:r>
            <a:r>
              <a:rPr lang="ja-JP" altLang="en-US" sz="600">
                <a:latin typeface="Meiryo UI" panose="020B0604030504040204" pitchFamily="50" charset="-128"/>
                <a:ea typeface="Meiryo UI" panose="020B0604030504040204" pitchFamily="50" charset="-128"/>
              </a:rPr>
              <a:t>設定ユーティリティソフト）と接点信号</a:t>
            </a:r>
            <a:endParaRPr lang="en-US" altLang="ja-JP" sz="60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600">
                <a:latin typeface="Meiryo UI" panose="020B0604030504040204" pitchFamily="50" charset="-128"/>
                <a:ea typeface="Meiryo UI" panose="020B0604030504040204" pitchFamily="50" charset="-128"/>
              </a:rPr>
              <a:t>       </a:t>
            </a:r>
            <a:r>
              <a:rPr lang="ja-JP" altLang="en-US" sz="600">
                <a:latin typeface="Meiryo UI" panose="020B0604030504040204" pitchFamily="50" charset="-128"/>
                <a:ea typeface="Meiryo UI" panose="020B0604030504040204" pitchFamily="50" charset="-128"/>
              </a:rPr>
              <a:t>入出力機能と遠隔監視用ネットワーク機能は同時に使用が可能。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60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*</a:t>
            </a:r>
            <a:r>
              <a:rPr lang="en-US" altLang="ja-JP" sz="60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12 </a:t>
            </a:r>
            <a:r>
              <a:rPr lang="en-US" altLang="ja-JP" sz="600">
                <a:latin typeface="Meiryo UI" panose="020B0604030504040204" pitchFamily="50" charset="-128"/>
                <a:ea typeface="Meiryo UI" panose="020B0604030504040204" pitchFamily="50" charset="-128"/>
              </a:rPr>
              <a:t>BV55RE</a:t>
            </a:r>
            <a:r>
              <a:rPr lang="ja-JP" altLang="en-US" sz="600"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en-US" altLang="ja-JP" sz="600">
                <a:latin typeface="Meiryo UI" panose="020B0604030504040204" pitchFamily="50" charset="-128"/>
                <a:ea typeface="Meiryo UI" panose="020B0604030504040204" pitchFamily="50" charset="-128"/>
              </a:rPr>
              <a:t>USB</a:t>
            </a:r>
            <a:r>
              <a:rPr lang="ja-JP" altLang="en-US" sz="600">
                <a:latin typeface="Meiryo UI" panose="020B0604030504040204" pitchFamily="50" charset="-128"/>
                <a:ea typeface="Meiryo UI" panose="020B0604030504040204" pitchFamily="50" charset="-128"/>
              </a:rPr>
              <a:t>機能（自動シャットダウンソフトおよび</a:t>
            </a:r>
            <a:r>
              <a:rPr lang="en-US" altLang="ja-JP" sz="600">
                <a:latin typeface="Meiryo UI" panose="020B0604030504040204" pitchFamily="50" charset="-128"/>
                <a:ea typeface="Meiryo UI" panose="020B0604030504040204" pitchFamily="50" charset="-128"/>
              </a:rPr>
              <a:t>UPS</a:t>
            </a:r>
            <a:r>
              <a:rPr lang="ja-JP" altLang="en-US" sz="600">
                <a:latin typeface="Meiryo UI" panose="020B0604030504040204" pitchFamily="50" charset="-128"/>
                <a:ea typeface="Meiryo UI" panose="020B0604030504040204" pitchFamily="50" charset="-128"/>
              </a:rPr>
              <a:t>設定ユー</a:t>
            </a:r>
            <a:endParaRPr lang="en-US" altLang="ja-JP" sz="60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600">
                <a:latin typeface="Meiryo UI" panose="020B0604030504040204" pitchFamily="50" charset="-128"/>
                <a:ea typeface="Meiryo UI" panose="020B0604030504040204" pitchFamily="50" charset="-128"/>
              </a:rPr>
              <a:t>       </a:t>
            </a:r>
            <a:r>
              <a:rPr lang="ja-JP" altLang="en-US" sz="600">
                <a:latin typeface="Meiryo UI" panose="020B0604030504040204" pitchFamily="50" charset="-128"/>
                <a:ea typeface="Meiryo UI" panose="020B0604030504040204" pitchFamily="50" charset="-128"/>
              </a:rPr>
              <a:t>ティリティソフト）と接点信号入出力機能は同時に使用が可能。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60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*</a:t>
            </a:r>
            <a:r>
              <a:rPr lang="en-US" altLang="ja-JP" sz="60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13 </a:t>
            </a:r>
            <a:r>
              <a:rPr lang="en-US" altLang="ja-JP" sz="600">
                <a:latin typeface="Meiryo UI" panose="020B0604030504040204" pitchFamily="50" charset="-128"/>
                <a:ea typeface="Meiryo UI" panose="020B0604030504040204" pitchFamily="50" charset="-128"/>
              </a:rPr>
              <a:t>PowerAct Pro Master Agent</a:t>
            </a:r>
            <a:r>
              <a:rPr lang="ja-JP" altLang="en-US" sz="600">
                <a:latin typeface="Meiryo UI" panose="020B0604030504040204" pitchFamily="50" charset="-128"/>
                <a:ea typeface="Meiryo UI" panose="020B0604030504040204" pitchFamily="50" charset="-128"/>
              </a:rPr>
              <a:t>は非対応。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60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*</a:t>
            </a:r>
            <a:r>
              <a:rPr lang="en-US" altLang="ja-JP" sz="60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14 </a:t>
            </a:r>
            <a:r>
              <a:rPr lang="ja-JP" altLang="en-US" sz="600">
                <a:latin typeface="Meiryo UI" panose="020B0604030504040204" pitchFamily="50" charset="-128"/>
                <a:ea typeface="Meiryo UI" panose="020B0604030504040204" pitchFamily="50" charset="-128"/>
              </a:rPr>
              <a:t>ご購入後</a:t>
            </a:r>
            <a:r>
              <a:rPr lang="en-US" altLang="ja-JP" sz="60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600">
                <a:latin typeface="Meiryo UI" panose="020B0604030504040204" pitchFamily="50" charset="-128"/>
                <a:ea typeface="Meiryo UI" panose="020B0604030504040204" pitchFamily="50" charset="-128"/>
              </a:rPr>
              <a:t>ヶ月以内にご愛用者登録をしていただくと</a:t>
            </a:r>
            <a:r>
              <a:rPr lang="en-US" altLang="ja-JP" sz="60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600">
                <a:latin typeface="Meiryo UI" panose="020B0604030504040204" pitchFamily="50" charset="-128"/>
                <a:ea typeface="Meiryo UI" panose="020B0604030504040204" pitchFamily="50" charset="-128"/>
              </a:rPr>
              <a:t>年（但し、設計</a:t>
            </a:r>
            <a:endParaRPr lang="en-US" altLang="ja-JP" sz="60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600">
                <a:latin typeface="Meiryo UI" panose="020B0604030504040204" pitchFamily="50" charset="-128"/>
                <a:ea typeface="Meiryo UI" panose="020B0604030504040204" pitchFamily="50" charset="-128"/>
              </a:rPr>
              <a:t>       </a:t>
            </a:r>
            <a:r>
              <a:rPr lang="ja-JP" altLang="en-US" sz="600">
                <a:latin typeface="Meiryo UI" panose="020B0604030504040204" pitchFamily="50" charset="-128"/>
                <a:ea typeface="Meiryo UI" panose="020B0604030504040204" pitchFamily="50" charset="-128"/>
              </a:rPr>
              <a:t>上の標準使用期間を過ぎた場合は除く）。無償保証期間延長サービ</a:t>
            </a:r>
            <a:endParaRPr lang="en-US" altLang="ja-JP" sz="60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600">
                <a:latin typeface="Meiryo UI" panose="020B0604030504040204" pitchFamily="50" charset="-128"/>
                <a:ea typeface="Meiryo UI" panose="020B0604030504040204" pitchFamily="50" charset="-128"/>
              </a:rPr>
              <a:t>       </a:t>
            </a:r>
            <a:r>
              <a:rPr lang="ja-JP" altLang="en-US" sz="600">
                <a:latin typeface="Meiryo UI" panose="020B0604030504040204" pitchFamily="50" charset="-128"/>
                <a:ea typeface="Meiryo UI" panose="020B0604030504040204" pitchFamily="50" charset="-128"/>
              </a:rPr>
              <a:t>スパック品は別途専用型式で用意あり。</a:t>
            </a:r>
          </a:p>
        </p:txBody>
      </p:sp>
      <p:pic>
        <p:nvPicPr>
          <p:cNvPr id="47" name="Picture 73">
            <a:extLst>
              <a:ext uri="{FF2B5EF4-FFF2-40B4-BE49-F238E27FC236}">
                <a16:creationId xmlns:a16="http://schemas.microsoft.com/office/drawing/2014/main" id="{32681EA1-D10F-4BB2-A8E0-467A633AD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88" y="2409322"/>
            <a:ext cx="19685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74">
            <a:extLst>
              <a:ext uri="{FF2B5EF4-FFF2-40B4-BE49-F238E27FC236}">
                <a16:creationId xmlns:a16="http://schemas.microsoft.com/office/drawing/2014/main" id="{14747612-3D19-4FB1-85F6-85902F579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5" y="2863347"/>
            <a:ext cx="1957388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テキスト ボックス 103">
            <a:extLst>
              <a:ext uri="{FF2B5EF4-FFF2-40B4-BE49-F238E27FC236}">
                <a16:creationId xmlns:a16="http://schemas.microsoft.com/office/drawing/2014/main" id="{84014221-9780-4CE3-B06F-B20DA3AAD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1288" y="2242635"/>
            <a:ext cx="9969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900">
                <a:latin typeface="メイリオ" panose="020B0604030504040204" pitchFamily="50" charset="-128"/>
                <a:ea typeface="メイリオ" panose="020B0604030504040204" pitchFamily="50" charset="-128"/>
              </a:rPr>
              <a:t>BV55REM</a:t>
            </a:r>
            <a:endParaRPr lang="ja-JP" altLang="en-US" sz="9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0" name="テキスト ボックス 104">
            <a:extLst>
              <a:ext uri="{FF2B5EF4-FFF2-40B4-BE49-F238E27FC236}">
                <a16:creationId xmlns:a16="http://schemas.microsoft.com/office/drawing/2014/main" id="{1B108E9D-97D3-4ECB-837C-E655DFEBD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695072"/>
            <a:ext cx="9969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900">
                <a:latin typeface="メイリオ" panose="020B0604030504040204" pitchFamily="50" charset="-128"/>
                <a:ea typeface="メイリオ" panose="020B0604030504040204" pitchFamily="50" charset="-128"/>
              </a:rPr>
              <a:t>BV55RE</a:t>
            </a:r>
            <a:endParaRPr lang="ja-JP" altLang="en-US" sz="9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42096E8D-B538-4F66-801E-36F30A9BD433}"/>
              </a:ext>
            </a:extLst>
          </p:cNvPr>
          <p:cNvSpPr/>
          <p:nvPr/>
        </p:nvSpPr>
        <p:spPr>
          <a:xfrm>
            <a:off x="5224463" y="2214060"/>
            <a:ext cx="2116137" cy="99853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2" name="テキスト ボックス 11">
            <a:extLst>
              <a:ext uri="{FF2B5EF4-FFF2-40B4-BE49-F238E27FC236}">
                <a16:creationId xmlns:a16="http://schemas.microsoft.com/office/drawing/2014/main" id="{A3FDC2E9-7F8F-4BE7-AD6D-68E406F8E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750" y="2006097"/>
            <a:ext cx="13763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000">
                <a:latin typeface="メイリオ" panose="020B0604030504040204" pitchFamily="50" charset="-128"/>
                <a:ea typeface="メイリオ" panose="020B0604030504040204" pitchFamily="50" charset="-128"/>
              </a:rPr>
              <a:t>■背面</a:t>
            </a:r>
            <a:endParaRPr lang="en-US" altLang="ja-JP" sz="10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3" name="Picture 5">
            <a:extLst>
              <a:ext uri="{FF2B5EF4-FFF2-40B4-BE49-F238E27FC236}">
                <a16:creationId xmlns:a16="http://schemas.microsoft.com/office/drawing/2014/main" id="{C24DF10F-21EC-467E-8497-A032808B8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863" y="3306260"/>
            <a:ext cx="8572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A7767776-812E-4A26-A92D-ECA55CAE7735}"/>
              </a:ext>
            </a:extLst>
          </p:cNvPr>
          <p:cNvSpPr/>
          <p:nvPr/>
        </p:nvSpPr>
        <p:spPr>
          <a:xfrm>
            <a:off x="5222875" y="3271335"/>
            <a:ext cx="2116138" cy="57943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5" name="テキスト ボックス 103">
            <a:extLst>
              <a:ext uri="{FF2B5EF4-FFF2-40B4-BE49-F238E27FC236}">
                <a16:creationId xmlns:a16="http://schemas.microsoft.com/office/drawing/2014/main" id="{A1135314-70DB-45AE-9625-D11E07669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7475" y="3279272"/>
            <a:ext cx="996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800">
                <a:latin typeface="メイリオ" panose="020B0604030504040204" pitchFamily="50" charset="-128"/>
                <a:ea typeface="メイリオ" panose="020B0604030504040204" pitchFamily="50" charset="-128"/>
              </a:rPr>
              <a:t>抜け防止ケーブルクランプ</a:t>
            </a:r>
            <a:endParaRPr lang="en-US" altLang="ja-JP" sz="80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800">
                <a:latin typeface="メイリオ" panose="020B0604030504040204" pitchFamily="50" charset="-128"/>
                <a:ea typeface="メイリオ" panose="020B0604030504040204" pitchFamily="50" charset="-128"/>
              </a:rPr>
              <a:t>装着イメージ</a:t>
            </a:r>
          </a:p>
        </p:txBody>
      </p:sp>
      <p:sp>
        <p:nvSpPr>
          <p:cNvPr id="56" name="テキスト ボックス 3">
            <a:extLst>
              <a:ext uri="{FF2B5EF4-FFF2-40B4-BE49-F238E27FC236}">
                <a16:creationId xmlns:a16="http://schemas.microsoft.com/office/drawing/2014/main" id="{A1F683D2-6E31-45CF-9E60-DC79315F0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8275" y="5933572"/>
            <a:ext cx="18764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600">
                <a:latin typeface="Meiryo UI" panose="020B0604030504040204" pitchFamily="50" charset="-128"/>
                <a:ea typeface="Meiryo UI" panose="020B0604030504040204" pitchFamily="50" charset="-128"/>
              </a:rPr>
              <a:t>●は標準装備です。</a:t>
            </a:r>
          </a:p>
        </p:txBody>
      </p:sp>
      <p:pic>
        <p:nvPicPr>
          <p:cNvPr id="57" name="図 4">
            <a:extLst>
              <a:ext uri="{FF2B5EF4-FFF2-40B4-BE49-F238E27FC236}">
                <a16:creationId xmlns:a16="http://schemas.microsoft.com/office/drawing/2014/main" id="{CCA5DC02-7F72-4470-A668-96A6B8650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97947"/>
            <a:ext cx="3838575" cy="576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角丸四角形 64">
            <a:extLst>
              <a:ext uri="{FF2B5EF4-FFF2-40B4-BE49-F238E27FC236}">
                <a16:creationId xmlns:a16="http://schemas.microsoft.com/office/drawing/2014/main" id="{EC1C526B-943C-45C6-841C-D158B3352C64}"/>
              </a:ext>
            </a:extLst>
          </p:cNvPr>
          <p:cNvSpPr/>
          <p:nvPr/>
        </p:nvSpPr>
        <p:spPr>
          <a:xfrm>
            <a:off x="278903" y="8177290"/>
            <a:ext cx="7001372" cy="301625"/>
          </a:xfrm>
          <a:prstGeom prst="roundRect">
            <a:avLst>
              <a:gd name="adj" fmla="val 9184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9" name="テキスト ボックス 64">
            <a:extLst>
              <a:ext uri="{FF2B5EF4-FFF2-40B4-BE49-F238E27FC236}">
                <a16:creationId xmlns:a16="http://schemas.microsoft.com/office/drawing/2014/main" id="{741F0F7B-6BD3-4F4E-BE2D-D62C84338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866" y="8188403"/>
            <a:ext cx="3153509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BV</a:t>
            </a:r>
            <a:r>
              <a:rPr lang="ja-JP" altLang="en-US" sz="12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シリーズ専用ページをホームページに掲載中</a:t>
            </a:r>
          </a:p>
        </p:txBody>
      </p:sp>
      <p:sp>
        <p:nvSpPr>
          <p:cNvPr id="60" name="Text Box 44">
            <a:extLst>
              <a:ext uri="{FF2B5EF4-FFF2-40B4-BE49-F238E27FC236}">
                <a16:creationId xmlns:a16="http://schemas.microsoft.com/office/drawing/2014/main" id="{C60D77EA-1CED-490B-98CC-933905741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4193" y="8211907"/>
            <a:ext cx="38356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279525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039813" indent="-400050" defTabSz="1279525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600200" indent="-320675" defTabSz="1279525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2239963" indent="-319088" defTabSz="1279525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879725" indent="-319088" defTabSz="1279525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33369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37941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42513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47085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800" dirty="0">
                <a:solidFill>
                  <a:srgbClr val="00589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https://socialsolution.omron.com/jp/ja/products_service/ups/bv-series/</a:t>
            </a:r>
            <a:endParaRPr lang="ja-JP" altLang="en-US" sz="800" dirty="0">
              <a:solidFill>
                <a:srgbClr val="00589A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6795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379</TotalTime>
  <Words>883</Words>
  <Application>Microsoft Office PowerPoint</Application>
  <PresentationFormat>ユーザー設定</PresentationFormat>
  <Paragraphs>90</Paragraphs>
  <Slides>2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1" baseType="lpstr">
      <vt:lpstr>BIZ UDPゴシック</vt:lpstr>
      <vt:lpstr>HGP創英角ｺﾞｼｯｸUB</vt:lpstr>
      <vt:lpstr>Meiryo UI</vt:lpstr>
      <vt:lpstr>メイリオ</vt:lpstr>
      <vt:lpstr>Arial</vt:lpstr>
      <vt:lpstr>Calibri</vt:lpstr>
      <vt:lpstr>Calibri Light</vt:lpstr>
      <vt:lpstr>Office テーマ</vt:lpstr>
      <vt:lpstr>ワークシート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Yukio Kojima / OSS IOTJIKI / PTN</dc:creator>
  <cp:lastModifiedBy>Atsushi Inohara / OSS IOTJITO</cp:lastModifiedBy>
  <cp:revision>35</cp:revision>
  <cp:lastPrinted>2022-09-16T04:04:07Z</cp:lastPrinted>
  <dcterms:created xsi:type="dcterms:W3CDTF">2022-09-16T02:57:27Z</dcterms:created>
  <dcterms:modified xsi:type="dcterms:W3CDTF">2023-02-03T00:01:56Z</dcterms:modified>
</cp:coreProperties>
</file>